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0" r:id="rId3"/>
    <p:sldId id="262" r:id="rId4"/>
    <p:sldId id="295" r:id="rId5"/>
    <p:sldId id="261" r:id="rId6"/>
    <p:sldId id="263" r:id="rId7"/>
    <p:sldId id="265" r:id="rId8"/>
    <p:sldId id="269" r:id="rId9"/>
    <p:sldId id="268" r:id="rId10"/>
    <p:sldId id="281" r:id="rId11"/>
    <p:sldId id="291" r:id="rId12"/>
    <p:sldId id="282" r:id="rId13"/>
    <p:sldId id="285" r:id="rId14"/>
    <p:sldId id="292" r:id="rId15"/>
    <p:sldId id="293" r:id="rId16"/>
    <p:sldId id="283" r:id="rId17"/>
    <p:sldId id="290" r:id="rId18"/>
    <p:sldId id="284" r:id="rId19"/>
    <p:sldId id="287" r:id="rId20"/>
    <p:sldId id="286" r:id="rId21"/>
    <p:sldId id="28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5A0"/>
    <a:srgbClr val="DBDFE1"/>
    <a:srgbClr val="AC0033"/>
    <a:srgbClr val="85B5B0"/>
    <a:srgbClr val="5BB9B9"/>
    <a:srgbClr val="337D79"/>
    <a:srgbClr val="47743C"/>
    <a:srgbClr val="F1F2DE"/>
    <a:srgbClr val="EDEDE3"/>
    <a:srgbClr val="EF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44" d="100"/>
          <a:sy n="144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AC36C-DB42-419F-812C-32EC55FD1362}" type="datetimeFigureOut">
              <a:rPr lang="nl-NL" smtClean="0"/>
              <a:t>01.10.16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756BA-4057-4752-8EC7-6A10C49E0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166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A9F90-220B-422B-B4E6-ECFE5385844A}" type="datetimeFigureOut">
              <a:rPr lang="en-US" smtClean="0"/>
              <a:pPr/>
              <a:t>01.10.16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94477-84FB-49F8-ACFD-A307E70DC92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8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214FA-FA25-435C-B8BB-F30E48CF7AD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1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214FA-FA25-435C-B8BB-F30E48CF7A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4010474" y="1073866"/>
            <a:ext cx="4678890" cy="108854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AC00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4010473" y="2181354"/>
            <a:ext cx="4684831" cy="90301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727D7E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grpSp>
        <p:nvGrpSpPr>
          <p:cNvPr id="12" name="Groep 11"/>
          <p:cNvGrpSpPr/>
          <p:nvPr userDrawn="1"/>
        </p:nvGrpSpPr>
        <p:grpSpPr>
          <a:xfrm>
            <a:off x="956694" y="-1818346"/>
            <a:ext cx="3495600" cy="3495600"/>
            <a:chOff x="1979713" y="3071789"/>
            <a:chExt cx="2692338" cy="2689817"/>
          </a:xfrm>
          <a:solidFill>
            <a:srgbClr val="DBDFE1"/>
          </a:solidFill>
        </p:grpSpPr>
        <p:sp>
          <p:nvSpPr>
            <p:cNvPr id="13" name="Vrije vorm 12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4" name="Vrije vorm 13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5" name="Vrije vorm 14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6" name="Vrije vorm 15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7" name="Groep 16"/>
          <p:cNvGrpSpPr/>
          <p:nvPr userDrawn="1"/>
        </p:nvGrpSpPr>
        <p:grpSpPr>
          <a:xfrm>
            <a:off x="2033296" y="4180137"/>
            <a:ext cx="1980000" cy="1980000"/>
            <a:chOff x="1979713" y="3071789"/>
            <a:chExt cx="2692338" cy="2689817"/>
          </a:xfrm>
          <a:solidFill>
            <a:srgbClr val="6BA5A0"/>
          </a:solidFill>
        </p:grpSpPr>
        <p:sp>
          <p:nvSpPr>
            <p:cNvPr id="18" name="Vrije vorm 17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9" name="Vrije vorm 18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0" name="Vrije vorm 19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1" name="Vrije vorm 20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22" name="Groep 21"/>
          <p:cNvGrpSpPr/>
          <p:nvPr userDrawn="1"/>
        </p:nvGrpSpPr>
        <p:grpSpPr>
          <a:xfrm>
            <a:off x="995757" y="5220006"/>
            <a:ext cx="1980000" cy="1980000"/>
            <a:chOff x="1979713" y="3071789"/>
            <a:chExt cx="2692338" cy="2689817"/>
          </a:xfrm>
          <a:solidFill>
            <a:srgbClr val="F1F2DE"/>
          </a:solidFill>
        </p:grpSpPr>
        <p:sp>
          <p:nvSpPr>
            <p:cNvPr id="23" name="Vrije vorm 22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4" name="Vrije vorm 23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5" name="Vrije vorm 24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6" name="Vrije vorm 25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27" name="Groep 26"/>
          <p:cNvGrpSpPr/>
          <p:nvPr userDrawn="1"/>
        </p:nvGrpSpPr>
        <p:grpSpPr>
          <a:xfrm>
            <a:off x="3073189" y="3142059"/>
            <a:ext cx="1980000" cy="1980000"/>
            <a:chOff x="1979713" y="3071789"/>
            <a:chExt cx="2692338" cy="2689817"/>
          </a:xfrm>
          <a:solidFill>
            <a:srgbClr val="6BA5A0"/>
          </a:solidFill>
        </p:grpSpPr>
        <p:sp>
          <p:nvSpPr>
            <p:cNvPr id="28" name="Vrije vorm 27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9" name="Vrije vorm 28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31" name="Vrije vorm 30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32" name="Vrije vorm 31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sp>
        <p:nvSpPr>
          <p:cNvPr id="30" name="Ondertitel 2"/>
          <p:cNvSpPr txBox="1">
            <a:spLocks noChangeAspect="1"/>
          </p:cNvSpPr>
          <p:nvPr userDrawn="1"/>
        </p:nvSpPr>
        <p:spPr>
          <a:xfrm>
            <a:off x="3033047" y="6301329"/>
            <a:ext cx="1406044" cy="356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C4004A"/>
              </a:buClr>
              <a:buFont typeface="Arial" pitchFamily="34" charset="0"/>
              <a:buNone/>
              <a:defRPr sz="2400" kern="1200">
                <a:solidFill>
                  <a:srgbClr val="727D7E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SzPct val="12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727D7E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 smtClean="0">
                <a:solidFill>
                  <a:srgbClr val="6BA5A0"/>
                </a:solidFill>
              </a:rPr>
              <a:t>www.wing.nl</a:t>
            </a:r>
            <a:endParaRPr lang="en-US" sz="1600" dirty="0">
              <a:solidFill>
                <a:srgbClr val="6BA5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2195736" y="548680"/>
            <a:ext cx="6084000" cy="456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29454" y="6429396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45C8B14-249A-498D-88BB-59C5227EC9CA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-1251390" y="1472818"/>
            <a:ext cx="2700000" cy="2700000"/>
            <a:chOff x="1979713" y="3071789"/>
            <a:chExt cx="2692338" cy="2689817"/>
          </a:xfrm>
          <a:solidFill>
            <a:srgbClr val="ABA49F"/>
          </a:solidFill>
        </p:grpSpPr>
        <p:sp>
          <p:nvSpPr>
            <p:cNvPr id="5" name="Vrije vorm 4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6" name="Vrije vorm 5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7" name="Vrije vorm 6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9" name="Vrije vorm 8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0" name="Groep 9"/>
          <p:cNvGrpSpPr/>
          <p:nvPr userDrawn="1"/>
        </p:nvGrpSpPr>
        <p:grpSpPr>
          <a:xfrm>
            <a:off x="-1374899" y="-835557"/>
            <a:ext cx="3495600" cy="3495600"/>
            <a:chOff x="1979713" y="3071789"/>
            <a:chExt cx="2692338" cy="2689817"/>
          </a:xfrm>
          <a:solidFill>
            <a:srgbClr val="DBDFE1"/>
          </a:solidFill>
        </p:grpSpPr>
        <p:sp>
          <p:nvSpPr>
            <p:cNvPr id="11" name="Vrije vorm 10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2" name="Vrije vorm 11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3" name="Vrije vorm 12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4" name="Vrije vorm 13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5" name="Groep 14"/>
          <p:cNvGrpSpPr/>
          <p:nvPr userDrawn="1"/>
        </p:nvGrpSpPr>
        <p:grpSpPr>
          <a:xfrm>
            <a:off x="140992" y="3610613"/>
            <a:ext cx="1213200" cy="1213200"/>
            <a:chOff x="1979713" y="3071789"/>
            <a:chExt cx="2692338" cy="2689817"/>
          </a:xfrm>
          <a:solidFill>
            <a:srgbClr val="6BA5A0"/>
          </a:solidFill>
        </p:grpSpPr>
        <p:sp>
          <p:nvSpPr>
            <p:cNvPr id="16" name="Vrije vorm 15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7" name="Vrije vorm 16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8" name="Vrije vorm 17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9" name="Vrije vorm 18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20" name="Groep 19"/>
          <p:cNvGrpSpPr/>
          <p:nvPr userDrawn="1"/>
        </p:nvGrpSpPr>
        <p:grpSpPr>
          <a:xfrm>
            <a:off x="-509500" y="4252512"/>
            <a:ext cx="1213200" cy="1213200"/>
            <a:chOff x="1979713" y="3071789"/>
            <a:chExt cx="2692338" cy="2689817"/>
          </a:xfrm>
          <a:solidFill>
            <a:srgbClr val="F1F2DE"/>
          </a:solidFill>
        </p:grpSpPr>
        <p:sp>
          <p:nvSpPr>
            <p:cNvPr id="21" name="Vrije vorm 20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2" name="Vrije vorm 21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3" name="Vrije vorm 22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4" name="Vrije vorm 23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-44798" y="-17253"/>
            <a:ext cx="9188798" cy="689159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beeldvullende afbeelding wilt toevoegen</a:t>
            </a:r>
            <a:endParaRPr lang="en-US" dirty="0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-1779671" y="1815200"/>
            <a:ext cx="2700000" cy="2700000"/>
            <a:chOff x="1979713" y="3071789"/>
            <a:chExt cx="2692338" cy="2689817"/>
          </a:xfrm>
          <a:solidFill>
            <a:srgbClr val="DBDFE1"/>
          </a:solidFill>
        </p:grpSpPr>
        <p:sp>
          <p:nvSpPr>
            <p:cNvPr id="5" name="Vrije vorm 4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6" name="Vrije vorm 5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7" name="Vrije vorm 6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9" name="Vrije vorm 8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0" name="Groep 9"/>
          <p:cNvGrpSpPr/>
          <p:nvPr userDrawn="1"/>
        </p:nvGrpSpPr>
        <p:grpSpPr>
          <a:xfrm>
            <a:off x="-2060711" y="-440599"/>
            <a:ext cx="3495600" cy="3495600"/>
            <a:chOff x="1979713" y="3071789"/>
            <a:chExt cx="2692338" cy="2689817"/>
          </a:xfrm>
          <a:solidFill>
            <a:srgbClr val="6BA5A0"/>
          </a:solidFill>
        </p:grpSpPr>
        <p:sp>
          <p:nvSpPr>
            <p:cNvPr id="11" name="Vrije vorm 10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2" name="Vrije vorm 11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3" name="Vrije vorm 12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4" name="Vrije vorm 13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2159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29454" y="6429396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45C8B14-249A-498D-88BB-59C5227EC9C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ijdelijke aanduiding voor tabel 4"/>
          <p:cNvSpPr>
            <a:spLocks noGrp="1" noChangeAspect="1"/>
          </p:cNvSpPr>
          <p:nvPr>
            <p:ph type="tbl" sz="quarter" idx="13"/>
          </p:nvPr>
        </p:nvSpPr>
        <p:spPr>
          <a:xfrm>
            <a:off x="2195736" y="620688"/>
            <a:ext cx="6084000" cy="4563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tabel wilt toevoegen</a:t>
            </a:r>
            <a:endParaRPr lang="en-US" dirty="0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-1251390" y="1472818"/>
            <a:ext cx="2700000" cy="2700000"/>
            <a:chOff x="1979713" y="3071789"/>
            <a:chExt cx="2692338" cy="2689817"/>
          </a:xfrm>
          <a:solidFill>
            <a:srgbClr val="ABA49F"/>
          </a:solidFill>
        </p:grpSpPr>
        <p:sp>
          <p:nvSpPr>
            <p:cNvPr id="6" name="Vrije vorm 5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7" name="Vrije vorm 6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9" name="Vrije vorm 8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0" name="Vrije vorm 9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1" name="Groep 10"/>
          <p:cNvGrpSpPr/>
          <p:nvPr userDrawn="1"/>
        </p:nvGrpSpPr>
        <p:grpSpPr>
          <a:xfrm>
            <a:off x="-1374899" y="-835557"/>
            <a:ext cx="3495600" cy="3495600"/>
            <a:chOff x="1979713" y="3071789"/>
            <a:chExt cx="2692338" cy="2689817"/>
          </a:xfrm>
          <a:solidFill>
            <a:srgbClr val="DBDFE1"/>
          </a:solidFill>
        </p:grpSpPr>
        <p:sp>
          <p:nvSpPr>
            <p:cNvPr id="12" name="Vrije vorm 11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3" name="Vrije vorm 12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4" name="Vrije vorm 13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5" name="Vrije vorm 14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6" name="Groep 15"/>
          <p:cNvGrpSpPr/>
          <p:nvPr userDrawn="1"/>
        </p:nvGrpSpPr>
        <p:grpSpPr>
          <a:xfrm>
            <a:off x="140992" y="3610613"/>
            <a:ext cx="1213200" cy="1213200"/>
            <a:chOff x="1979713" y="3071789"/>
            <a:chExt cx="2692338" cy="2689817"/>
          </a:xfrm>
          <a:solidFill>
            <a:srgbClr val="6BA5A0"/>
          </a:solidFill>
        </p:grpSpPr>
        <p:sp>
          <p:nvSpPr>
            <p:cNvPr id="17" name="Vrije vorm 16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8" name="Vrije vorm 17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9" name="Vrije vorm 18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0" name="Vrije vorm 19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21" name="Groep 20"/>
          <p:cNvGrpSpPr/>
          <p:nvPr userDrawn="1"/>
        </p:nvGrpSpPr>
        <p:grpSpPr>
          <a:xfrm>
            <a:off x="-509500" y="4252512"/>
            <a:ext cx="1213200" cy="1213200"/>
            <a:chOff x="1979713" y="3071789"/>
            <a:chExt cx="2692338" cy="2689817"/>
          </a:xfrm>
          <a:solidFill>
            <a:srgbClr val="F1F2DE"/>
          </a:solidFill>
        </p:grpSpPr>
        <p:sp>
          <p:nvSpPr>
            <p:cNvPr id="22" name="Vrije vorm 21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3" name="Vrije vorm 22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4" name="Vrije vorm 23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5" name="Vrije vorm 24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5"/>
          <p:cNvSpPr>
            <a:spLocks noGrp="1" noChangeAspect="1"/>
          </p:cNvSpPr>
          <p:nvPr>
            <p:ph type="chart" sz="quarter" idx="14"/>
          </p:nvPr>
        </p:nvSpPr>
        <p:spPr>
          <a:xfrm>
            <a:off x="2195736" y="620688"/>
            <a:ext cx="6084000" cy="4563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grafiek wilt toevoegen</a:t>
            </a:r>
            <a:endParaRPr lang="en-US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29454" y="6429396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45C8B14-249A-498D-88BB-59C5227EC9CA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-1251390" y="1472818"/>
            <a:ext cx="2700000" cy="2700000"/>
            <a:chOff x="1979713" y="3071789"/>
            <a:chExt cx="2692338" cy="2689817"/>
          </a:xfrm>
          <a:solidFill>
            <a:srgbClr val="ABA49F"/>
          </a:solidFill>
        </p:grpSpPr>
        <p:sp>
          <p:nvSpPr>
            <p:cNvPr id="5" name="Vrije vorm 4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7" name="Vrije vorm 6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9" name="Vrije vorm 8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0" name="Vrije vorm 9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1" name="Groep 10"/>
          <p:cNvGrpSpPr/>
          <p:nvPr userDrawn="1"/>
        </p:nvGrpSpPr>
        <p:grpSpPr>
          <a:xfrm>
            <a:off x="-1374899" y="-835557"/>
            <a:ext cx="3495600" cy="3495600"/>
            <a:chOff x="1979713" y="3071789"/>
            <a:chExt cx="2692338" cy="2689817"/>
          </a:xfrm>
          <a:solidFill>
            <a:srgbClr val="DBDFE1"/>
          </a:solidFill>
        </p:grpSpPr>
        <p:sp>
          <p:nvSpPr>
            <p:cNvPr id="12" name="Vrije vorm 11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3" name="Vrije vorm 12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4" name="Vrije vorm 13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5" name="Vrije vorm 14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6" name="Groep 15"/>
          <p:cNvGrpSpPr/>
          <p:nvPr userDrawn="1"/>
        </p:nvGrpSpPr>
        <p:grpSpPr>
          <a:xfrm>
            <a:off x="140992" y="3610613"/>
            <a:ext cx="1213200" cy="1213200"/>
            <a:chOff x="1979713" y="3071789"/>
            <a:chExt cx="2692338" cy="2689817"/>
          </a:xfrm>
          <a:solidFill>
            <a:srgbClr val="6BA5A0"/>
          </a:solidFill>
        </p:grpSpPr>
        <p:sp>
          <p:nvSpPr>
            <p:cNvPr id="17" name="Vrije vorm 16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8" name="Vrije vorm 17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9" name="Vrije vorm 18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0" name="Vrije vorm 19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21" name="Groep 20"/>
          <p:cNvGrpSpPr/>
          <p:nvPr userDrawn="1"/>
        </p:nvGrpSpPr>
        <p:grpSpPr>
          <a:xfrm>
            <a:off x="-509500" y="4252512"/>
            <a:ext cx="1213200" cy="1213200"/>
            <a:chOff x="1979713" y="3071789"/>
            <a:chExt cx="2692338" cy="2689817"/>
          </a:xfrm>
          <a:solidFill>
            <a:srgbClr val="F1F2DE"/>
          </a:solidFill>
        </p:grpSpPr>
        <p:sp>
          <p:nvSpPr>
            <p:cNvPr id="22" name="Vrije vorm 21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3" name="Vrije vorm 22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4" name="Vrije vorm 23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5" name="Vrije vorm 24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AC003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29454" y="6429396"/>
            <a:ext cx="2133600" cy="365125"/>
          </a:xfrm>
        </p:spPr>
        <p:txBody>
          <a:bodyPr/>
          <a:lstStyle/>
          <a:p>
            <a:fld id="{345C8B14-249A-498D-88BB-59C5227EC9CA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26" name="Groep 25"/>
          <p:cNvGrpSpPr/>
          <p:nvPr userDrawn="1"/>
        </p:nvGrpSpPr>
        <p:grpSpPr>
          <a:xfrm>
            <a:off x="-1251390" y="1472818"/>
            <a:ext cx="2700000" cy="2700000"/>
            <a:chOff x="1979713" y="3071789"/>
            <a:chExt cx="2692338" cy="2689817"/>
          </a:xfrm>
          <a:solidFill>
            <a:srgbClr val="ABA49F"/>
          </a:solidFill>
        </p:grpSpPr>
        <p:sp>
          <p:nvSpPr>
            <p:cNvPr id="27" name="Vrije vorm 26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8" name="Vrije vorm 27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9" name="Vrije vorm 28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30" name="Vrije vorm 29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31" name="Groep 30"/>
          <p:cNvGrpSpPr/>
          <p:nvPr userDrawn="1"/>
        </p:nvGrpSpPr>
        <p:grpSpPr>
          <a:xfrm>
            <a:off x="-1374899" y="-835557"/>
            <a:ext cx="3495600" cy="3495600"/>
            <a:chOff x="1979713" y="3071789"/>
            <a:chExt cx="2692338" cy="2689817"/>
          </a:xfrm>
          <a:solidFill>
            <a:srgbClr val="DBDFE1"/>
          </a:solidFill>
        </p:grpSpPr>
        <p:sp>
          <p:nvSpPr>
            <p:cNvPr id="32" name="Vrije vorm 31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33" name="Vrije vorm 32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34" name="Vrije vorm 33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35" name="Vrije vorm 34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36" name="Groep 35"/>
          <p:cNvGrpSpPr/>
          <p:nvPr userDrawn="1"/>
        </p:nvGrpSpPr>
        <p:grpSpPr>
          <a:xfrm>
            <a:off x="140992" y="3610613"/>
            <a:ext cx="1213200" cy="1213200"/>
            <a:chOff x="1979713" y="3071789"/>
            <a:chExt cx="2692338" cy="2689817"/>
          </a:xfrm>
          <a:solidFill>
            <a:srgbClr val="6BA5A0"/>
          </a:solidFill>
        </p:grpSpPr>
        <p:sp>
          <p:nvSpPr>
            <p:cNvPr id="37" name="Vrije vorm 36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38" name="Vrije vorm 37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39" name="Vrije vorm 38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40" name="Vrije vorm 39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41" name="Groep 40"/>
          <p:cNvGrpSpPr/>
          <p:nvPr userDrawn="1"/>
        </p:nvGrpSpPr>
        <p:grpSpPr>
          <a:xfrm>
            <a:off x="-509500" y="4252512"/>
            <a:ext cx="1213200" cy="1213200"/>
            <a:chOff x="1979713" y="3071789"/>
            <a:chExt cx="2692338" cy="2689817"/>
          </a:xfrm>
          <a:solidFill>
            <a:srgbClr val="F1F2DE"/>
          </a:solidFill>
        </p:grpSpPr>
        <p:sp>
          <p:nvSpPr>
            <p:cNvPr id="42" name="Vrije vorm 41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43" name="Vrije vorm 42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44" name="Vrije vorm 43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45" name="Vrije vorm 44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2088400" y="4406899"/>
            <a:ext cx="6083600" cy="1440000"/>
          </a:xfrm>
        </p:spPr>
        <p:txBody>
          <a:bodyPr anchor="t">
            <a:normAutofit/>
          </a:bodyPr>
          <a:lstStyle>
            <a:lvl1pPr algn="l">
              <a:defRPr sz="28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 noChangeAspect="1"/>
          </p:cNvSpPr>
          <p:nvPr>
            <p:ph type="body" idx="1"/>
          </p:nvPr>
        </p:nvSpPr>
        <p:spPr>
          <a:xfrm>
            <a:off x="2088400" y="3068960"/>
            <a:ext cx="6084000" cy="1216800"/>
          </a:xfrm>
        </p:spPr>
        <p:txBody>
          <a:bodyPr anchor="b"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29454" y="6429396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45C8B14-249A-498D-88BB-59C5227EC9CA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-1251390" y="1472818"/>
            <a:ext cx="2700000" cy="2700000"/>
            <a:chOff x="1979713" y="3071789"/>
            <a:chExt cx="2692338" cy="2689817"/>
          </a:xfrm>
          <a:solidFill>
            <a:srgbClr val="ABA49F"/>
          </a:solidFill>
        </p:grpSpPr>
        <p:sp>
          <p:nvSpPr>
            <p:cNvPr id="6" name="Vrije vorm 5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7" name="Vrije vorm 6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8" name="Vrije vorm 7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0" name="Vrije vorm 9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1" name="Groep 10"/>
          <p:cNvGrpSpPr/>
          <p:nvPr userDrawn="1"/>
        </p:nvGrpSpPr>
        <p:grpSpPr>
          <a:xfrm>
            <a:off x="-1374899" y="-835557"/>
            <a:ext cx="3495600" cy="3495600"/>
            <a:chOff x="1979713" y="3071789"/>
            <a:chExt cx="2692338" cy="2689817"/>
          </a:xfrm>
          <a:solidFill>
            <a:srgbClr val="DBDFE1"/>
          </a:solidFill>
        </p:grpSpPr>
        <p:sp>
          <p:nvSpPr>
            <p:cNvPr id="12" name="Vrije vorm 11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3" name="Vrije vorm 12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4" name="Vrije vorm 13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5" name="Vrije vorm 14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6" name="Groep 15"/>
          <p:cNvGrpSpPr/>
          <p:nvPr userDrawn="1"/>
        </p:nvGrpSpPr>
        <p:grpSpPr>
          <a:xfrm>
            <a:off x="140992" y="3610613"/>
            <a:ext cx="1213200" cy="1213200"/>
            <a:chOff x="1979713" y="3071789"/>
            <a:chExt cx="2692338" cy="2689817"/>
          </a:xfrm>
          <a:solidFill>
            <a:srgbClr val="6BA5A0"/>
          </a:solidFill>
        </p:grpSpPr>
        <p:sp>
          <p:nvSpPr>
            <p:cNvPr id="17" name="Vrije vorm 16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8" name="Vrije vorm 17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9" name="Vrije vorm 18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0" name="Vrije vorm 19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21" name="Groep 20"/>
          <p:cNvGrpSpPr/>
          <p:nvPr userDrawn="1"/>
        </p:nvGrpSpPr>
        <p:grpSpPr>
          <a:xfrm>
            <a:off x="-509500" y="4252512"/>
            <a:ext cx="1213200" cy="1213200"/>
            <a:chOff x="1979713" y="3071789"/>
            <a:chExt cx="2692338" cy="2689817"/>
          </a:xfrm>
          <a:solidFill>
            <a:srgbClr val="F1F2DE"/>
          </a:solidFill>
        </p:grpSpPr>
        <p:sp>
          <p:nvSpPr>
            <p:cNvPr id="22" name="Vrije vorm 21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3" name="Vrije vorm 22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4" name="Vrije vorm 23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5" name="Vrije vorm 24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sz="half" idx="1"/>
          </p:nvPr>
        </p:nvSpPr>
        <p:spPr>
          <a:xfrm>
            <a:off x="2118427" y="1777380"/>
            <a:ext cx="3042000" cy="3650400"/>
          </a:xfrm>
        </p:spPr>
        <p:txBody>
          <a:bodyPr/>
          <a:lstStyle>
            <a:lvl1pPr>
              <a:buClrTx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5154599" y="1777380"/>
            <a:ext cx="3042000" cy="3650400"/>
          </a:xfrm>
        </p:spPr>
        <p:txBody>
          <a:bodyPr/>
          <a:lstStyle>
            <a:lvl1pPr>
              <a:buClrTx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29454" y="6429396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45C8B14-249A-498D-88BB-59C5227EC9CA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6" name="Groep 5"/>
          <p:cNvGrpSpPr/>
          <p:nvPr userDrawn="1"/>
        </p:nvGrpSpPr>
        <p:grpSpPr>
          <a:xfrm>
            <a:off x="-1251390" y="1472818"/>
            <a:ext cx="2700000" cy="2700000"/>
            <a:chOff x="1979713" y="3071789"/>
            <a:chExt cx="2692338" cy="2689817"/>
          </a:xfrm>
          <a:solidFill>
            <a:srgbClr val="ABA49F"/>
          </a:solidFill>
        </p:grpSpPr>
        <p:sp>
          <p:nvSpPr>
            <p:cNvPr id="7" name="Vrije vorm 6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9" name="Vrije vorm 8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0" name="Vrije vorm 9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1" name="Vrije vorm 10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2" name="Groep 11"/>
          <p:cNvGrpSpPr/>
          <p:nvPr userDrawn="1"/>
        </p:nvGrpSpPr>
        <p:grpSpPr>
          <a:xfrm>
            <a:off x="-1374899" y="-835557"/>
            <a:ext cx="3495600" cy="3495600"/>
            <a:chOff x="1979713" y="3071789"/>
            <a:chExt cx="2692338" cy="2689817"/>
          </a:xfrm>
          <a:solidFill>
            <a:srgbClr val="DBDFE1"/>
          </a:solidFill>
        </p:grpSpPr>
        <p:sp>
          <p:nvSpPr>
            <p:cNvPr id="13" name="Vrije vorm 12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4" name="Vrije vorm 13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5" name="Vrije vorm 14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6" name="Vrije vorm 15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7" name="Groep 16"/>
          <p:cNvGrpSpPr/>
          <p:nvPr userDrawn="1"/>
        </p:nvGrpSpPr>
        <p:grpSpPr>
          <a:xfrm>
            <a:off x="140992" y="3610613"/>
            <a:ext cx="1213200" cy="1213200"/>
            <a:chOff x="1979713" y="3071789"/>
            <a:chExt cx="2692338" cy="2689817"/>
          </a:xfrm>
          <a:solidFill>
            <a:srgbClr val="6BA5A0"/>
          </a:solidFill>
        </p:grpSpPr>
        <p:sp>
          <p:nvSpPr>
            <p:cNvPr id="18" name="Vrije vorm 17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9" name="Vrije vorm 18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0" name="Vrije vorm 19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1" name="Vrije vorm 20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22" name="Groep 21"/>
          <p:cNvGrpSpPr/>
          <p:nvPr userDrawn="1"/>
        </p:nvGrpSpPr>
        <p:grpSpPr>
          <a:xfrm>
            <a:off x="-509500" y="4252512"/>
            <a:ext cx="1213200" cy="1213200"/>
            <a:chOff x="1979713" y="3071789"/>
            <a:chExt cx="2692338" cy="2689817"/>
          </a:xfrm>
          <a:solidFill>
            <a:srgbClr val="F1F2DE"/>
          </a:solidFill>
        </p:grpSpPr>
        <p:sp>
          <p:nvSpPr>
            <p:cNvPr id="23" name="Vrije vorm 22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4" name="Vrije vorm 23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5" name="Vrije vorm 24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6" name="Vrije vorm 25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 noChangeAspect="1"/>
          </p:cNvSpPr>
          <p:nvPr>
            <p:ph type="body" idx="1"/>
          </p:nvPr>
        </p:nvSpPr>
        <p:spPr>
          <a:xfrm>
            <a:off x="2114024" y="1777380"/>
            <a:ext cx="3042000" cy="608400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2114024" y="2395793"/>
            <a:ext cx="3042000" cy="3042000"/>
          </a:xfrm>
        </p:spPr>
        <p:txBody>
          <a:bodyPr/>
          <a:lstStyle>
            <a:lvl1pPr>
              <a:buClrTx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 noChangeAspect="1"/>
          </p:cNvSpPr>
          <p:nvPr>
            <p:ph type="body" sz="quarter" idx="3"/>
          </p:nvPr>
        </p:nvSpPr>
        <p:spPr>
          <a:xfrm>
            <a:off x="5156024" y="1774401"/>
            <a:ext cx="3042000" cy="608400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5156024" y="2395793"/>
            <a:ext cx="3042000" cy="3042000"/>
          </a:xfrm>
        </p:spPr>
        <p:txBody>
          <a:bodyPr/>
          <a:lstStyle>
            <a:lvl1pPr>
              <a:buClrTx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29454" y="6429396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45C8B14-249A-498D-88BB-59C5227EC9CA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1251390" y="1472818"/>
            <a:ext cx="2700000" cy="2700000"/>
            <a:chOff x="1979713" y="3071789"/>
            <a:chExt cx="2692338" cy="2689817"/>
          </a:xfrm>
          <a:solidFill>
            <a:srgbClr val="ABA49F"/>
          </a:solidFill>
        </p:grpSpPr>
        <p:sp>
          <p:nvSpPr>
            <p:cNvPr id="9" name="Vrije vorm 8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1" name="Vrije vorm 10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2" name="Vrije vorm 11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3" name="Vrije vorm 12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4" name="Groep 13"/>
          <p:cNvGrpSpPr/>
          <p:nvPr userDrawn="1"/>
        </p:nvGrpSpPr>
        <p:grpSpPr>
          <a:xfrm>
            <a:off x="-1374899" y="-835557"/>
            <a:ext cx="3495600" cy="3495600"/>
            <a:chOff x="1979713" y="3071789"/>
            <a:chExt cx="2692338" cy="2689817"/>
          </a:xfrm>
          <a:solidFill>
            <a:srgbClr val="DBDFE1"/>
          </a:solidFill>
        </p:grpSpPr>
        <p:sp>
          <p:nvSpPr>
            <p:cNvPr id="15" name="Vrije vorm 14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6" name="Vrije vorm 15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7" name="Vrije vorm 16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8" name="Vrije vorm 17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9" name="Groep 18"/>
          <p:cNvGrpSpPr/>
          <p:nvPr userDrawn="1"/>
        </p:nvGrpSpPr>
        <p:grpSpPr>
          <a:xfrm>
            <a:off x="140992" y="3610613"/>
            <a:ext cx="1213200" cy="1213200"/>
            <a:chOff x="1979713" y="3071789"/>
            <a:chExt cx="2692338" cy="2689817"/>
          </a:xfrm>
          <a:solidFill>
            <a:srgbClr val="6BA5A0"/>
          </a:solidFill>
        </p:grpSpPr>
        <p:sp>
          <p:nvSpPr>
            <p:cNvPr id="20" name="Vrije vorm 19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1" name="Vrije vorm 20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2" name="Vrije vorm 21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3" name="Vrije vorm 22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24" name="Groep 23"/>
          <p:cNvGrpSpPr/>
          <p:nvPr userDrawn="1"/>
        </p:nvGrpSpPr>
        <p:grpSpPr>
          <a:xfrm>
            <a:off x="-509500" y="4252512"/>
            <a:ext cx="1213200" cy="1213200"/>
            <a:chOff x="1979713" y="3071789"/>
            <a:chExt cx="2692338" cy="2689817"/>
          </a:xfrm>
          <a:solidFill>
            <a:srgbClr val="F1F2DE"/>
          </a:solidFill>
        </p:grpSpPr>
        <p:sp>
          <p:nvSpPr>
            <p:cNvPr id="25" name="Vrije vorm 24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6" name="Vrije vorm 25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7" name="Vrije vorm 26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8" name="Vrije vorm 27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29454" y="6429396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45C8B14-249A-498D-88BB-59C5227EC9CA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-1251390" y="1472818"/>
            <a:ext cx="2700000" cy="2700000"/>
            <a:chOff x="1979713" y="3071789"/>
            <a:chExt cx="2692338" cy="2689817"/>
          </a:xfrm>
          <a:solidFill>
            <a:srgbClr val="ABA49F"/>
          </a:solidFill>
        </p:grpSpPr>
        <p:sp>
          <p:nvSpPr>
            <p:cNvPr id="5" name="Vrije vorm 4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7" name="Vrije vorm 6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8" name="Vrije vorm 7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9" name="Vrije vorm 8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0" name="Groep 9"/>
          <p:cNvGrpSpPr/>
          <p:nvPr userDrawn="1"/>
        </p:nvGrpSpPr>
        <p:grpSpPr>
          <a:xfrm>
            <a:off x="-1374899" y="-835557"/>
            <a:ext cx="3495600" cy="3495600"/>
            <a:chOff x="1979713" y="3071789"/>
            <a:chExt cx="2692338" cy="2689817"/>
          </a:xfrm>
          <a:solidFill>
            <a:srgbClr val="DBDFE1"/>
          </a:solidFill>
        </p:grpSpPr>
        <p:sp>
          <p:nvSpPr>
            <p:cNvPr id="11" name="Vrije vorm 10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2" name="Vrije vorm 11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3" name="Vrije vorm 12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4" name="Vrije vorm 13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5" name="Groep 14"/>
          <p:cNvGrpSpPr/>
          <p:nvPr userDrawn="1"/>
        </p:nvGrpSpPr>
        <p:grpSpPr>
          <a:xfrm>
            <a:off x="140992" y="3610613"/>
            <a:ext cx="1213200" cy="1213200"/>
            <a:chOff x="1979713" y="3071789"/>
            <a:chExt cx="2692338" cy="2689817"/>
          </a:xfrm>
          <a:solidFill>
            <a:srgbClr val="6BA5A0"/>
          </a:solidFill>
        </p:grpSpPr>
        <p:sp>
          <p:nvSpPr>
            <p:cNvPr id="16" name="Vrije vorm 15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7" name="Vrije vorm 16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8" name="Vrije vorm 17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9" name="Vrije vorm 18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20" name="Groep 19"/>
          <p:cNvGrpSpPr/>
          <p:nvPr userDrawn="1"/>
        </p:nvGrpSpPr>
        <p:grpSpPr>
          <a:xfrm>
            <a:off x="-509500" y="4252512"/>
            <a:ext cx="1213200" cy="1213200"/>
            <a:chOff x="1979713" y="3071789"/>
            <a:chExt cx="2692338" cy="2689817"/>
          </a:xfrm>
          <a:solidFill>
            <a:srgbClr val="F1F2DE"/>
          </a:solidFill>
        </p:grpSpPr>
        <p:sp>
          <p:nvSpPr>
            <p:cNvPr id="21" name="Vrije vorm 20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2" name="Vrije vorm 21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3" name="Vrije vorm 22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4" name="Vrije vorm 23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29454" y="6429396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45C8B14-249A-498D-88BB-59C5227EC9CA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3" name="Groep 2"/>
          <p:cNvGrpSpPr/>
          <p:nvPr userDrawn="1"/>
        </p:nvGrpSpPr>
        <p:grpSpPr>
          <a:xfrm>
            <a:off x="-1251390" y="1472818"/>
            <a:ext cx="2700000" cy="2700000"/>
            <a:chOff x="1979713" y="3071789"/>
            <a:chExt cx="2692338" cy="2689817"/>
          </a:xfrm>
          <a:solidFill>
            <a:srgbClr val="ABA49F"/>
          </a:solidFill>
        </p:grpSpPr>
        <p:sp>
          <p:nvSpPr>
            <p:cNvPr id="4" name="Vrije vorm 3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6" name="Vrije vorm 5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7" name="Vrije vorm 6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8" name="Vrije vorm 7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9" name="Groep 8"/>
          <p:cNvGrpSpPr/>
          <p:nvPr userDrawn="1"/>
        </p:nvGrpSpPr>
        <p:grpSpPr>
          <a:xfrm>
            <a:off x="-1374899" y="-835557"/>
            <a:ext cx="3495600" cy="3495600"/>
            <a:chOff x="1979713" y="3071789"/>
            <a:chExt cx="2692338" cy="2689817"/>
          </a:xfrm>
          <a:solidFill>
            <a:srgbClr val="DBDFE1"/>
          </a:solidFill>
        </p:grpSpPr>
        <p:sp>
          <p:nvSpPr>
            <p:cNvPr id="10" name="Vrije vorm 9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1" name="Vrije vorm 10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2" name="Vrije vorm 11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3" name="Vrije vorm 12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4" name="Groep 13"/>
          <p:cNvGrpSpPr/>
          <p:nvPr userDrawn="1"/>
        </p:nvGrpSpPr>
        <p:grpSpPr>
          <a:xfrm>
            <a:off x="140992" y="3610613"/>
            <a:ext cx="1213200" cy="1213200"/>
            <a:chOff x="1979713" y="3071789"/>
            <a:chExt cx="2692338" cy="2689817"/>
          </a:xfrm>
          <a:solidFill>
            <a:srgbClr val="6BA5A0"/>
          </a:solidFill>
        </p:grpSpPr>
        <p:sp>
          <p:nvSpPr>
            <p:cNvPr id="15" name="Vrije vorm 14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6" name="Vrije vorm 15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7" name="Vrije vorm 16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8" name="Vrije vorm 17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9" name="Groep 18"/>
          <p:cNvGrpSpPr/>
          <p:nvPr userDrawn="1"/>
        </p:nvGrpSpPr>
        <p:grpSpPr>
          <a:xfrm>
            <a:off x="-509500" y="4252512"/>
            <a:ext cx="1213200" cy="1213200"/>
            <a:chOff x="1979713" y="3071789"/>
            <a:chExt cx="2692338" cy="2689817"/>
          </a:xfrm>
          <a:solidFill>
            <a:srgbClr val="F1F2DE"/>
          </a:solidFill>
        </p:grpSpPr>
        <p:sp>
          <p:nvSpPr>
            <p:cNvPr id="20" name="Vrije vorm 19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1" name="Vrije vorm 20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2" name="Vrije vorm 21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3" name="Vrije vorm 22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2124000" y="677102"/>
            <a:ext cx="2448000" cy="1377000"/>
          </a:xfrm>
        </p:spPr>
        <p:txBody>
          <a:bodyPr anchor="t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>
          <a:xfrm>
            <a:off x="4572000" y="677102"/>
            <a:ext cx="3672000" cy="45900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tekst 3"/>
          <p:cNvSpPr>
            <a:spLocks noGrp="1" noChangeAspect="1"/>
          </p:cNvSpPr>
          <p:nvPr>
            <p:ph type="body" sz="half" idx="2"/>
          </p:nvPr>
        </p:nvSpPr>
        <p:spPr>
          <a:xfrm>
            <a:off x="2124000" y="2054102"/>
            <a:ext cx="2448000" cy="3213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29454" y="6429396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45C8B14-249A-498D-88BB-59C5227EC9CA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6" name="Groep 5"/>
          <p:cNvGrpSpPr/>
          <p:nvPr userDrawn="1"/>
        </p:nvGrpSpPr>
        <p:grpSpPr>
          <a:xfrm>
            <a:off x="-1251390" y="1472818"/>
            <a:ext cx="2700000" cy="2700000"/>
            <a:chOff x="1979713" y="3071789"/>
            <a:chExt cx="2692338" cy="2689817"/>
          </a:xfrm>
          <a:solidFill>
            <a:srgbClr val="ABA49F"/>
          </a:solidFill>
        </p:grpSpPr>
        <p:sp>
          <p:nvSpPr>
            <p:cNvPr id="7" name="Vrije vorm 6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9" name="Vrije vorm 8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0" name="Vrije vorm 9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1" name="Vrije vorm 10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2" name="Groep 11"/>
          <p:cNvGrpSpPr/>
          <p:nvPr userDrawn="1"/>
        </p:nvGrpSpPr>
        <p:grpSpPr>
          <a:xfrm>
            <a:off x="-1374899" y="-835557"/>
            <a:ext cx="3495600" cy="3495600"/>
            <a:chOff x="1979713" y="3071789"/>
            <a:chExt cx="2692338" cy="2689817"/>
          </a:xfrm>
          <a:solidFill>
            <a:srgbClr val="DBDFE1"/>
          </a:solidFill>
        </p:grpSpPr>
        <p:sp>
          <p:nvSpPr>
            <p:cNvPr id="13" name="Vrije vorm 12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4" name="Vrije vorm 13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5" name="Vrije vorm 14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6" name="Vrije vorm 15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7" name="Groep 16"/>
          <p:cNvGrpSpPr/>
          <p:nvPr userDrawn="1"/>
        </p:nvGrpSpPr>
        <p:grpSpPr>
          <a:xfrm>
            <a:off x="140992" y="3610613"/>
            <a:ext cx="1213200" cy="1213200"/>
            <a:chOff x="1979713" y="3071789"/>
            <a:chExt cx="2692338" cy="2689817"/>
          </a:xfrm>
          <a:solidFill>
            <a:srgbClr val="6BA5A0"/>
          </a:solidFill>
        </p:grpSpPr>
        <p:sp>
          <p:nvSpPr>
            <p:cNvPr id="18" name="Vrije vorm 17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9" name="Vrije vorm 18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0" name="Vrije vorm 19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1" name="Vrije vorm 20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22" name="Groep 21"/>
          <p:cNvGrpSpPr/>
          <p:nvPr userDrawn="1"/>
        </p:nvGrpSpPr>
        <p:grpSpPr>
          <a:xfrm>
            <a:off x="-509500" y="4252512"/>
            <a:ext cx="1213200" cy="1213200"/>
            <a:chOff x="1979713" y="3071789"/>
            <a:chExt cx="2692338" cy="2689817"/>
          </a:xfrm>
          <a:solidFill>
            <a:srgbClr val="F1F2DE"/>
          </a:solidFill>
        </p:grpSpPr>
        <p:sp>
          <p:nvSpPr>
            <p:cNvPr id="23" name="Vrije vorm 22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4" name="Vrije vorm 23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5" name="Vrije vorm 24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6" name="Vrije vorm 25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2195736" y="4969298"/>
            <a:ext cx="6084000" cy="304200"/>
          </a:xfrm>
        </p:spPr>
        <p:txBody>
          <a:bodyPr anchor="b">
            <a:noAutofit/>
          </a:bodyPr>
          <a:lstStyle>
            <a:lvl1pPr algn="l">
              <a:defRPr sz="2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2195736" y="612775"/>
            <a:ext cx="6084000" cy="43452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ijdelijke aanduiding voor tekst 3"/>
          <p:cNvSpPr>
            <a:spLocks noGrp="1" noChangeAspect="1"/>
          </p:cNvSpPr>
          <p:nvPr>
            <p:ph type="body" sz="half" idx="2"/>
          </p:nvPr>
        </p:nvSpPr>
        <p:spPr>
          <a:xfrm>
            <a:off x="2195736" y="5273498"/>
            <a:ext cx="6084000" cy="608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29454" y="6429396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45C8B14-249A-498D-88BB-59C5227EC9CA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6" name="Groep 5"/>
          <p:cNvGrpSpPr/>
          <p:nvPr userDrawn="1"/>
        </p:nvGrpSpPr>
        <p:grpSpPr>
          <a:xfrm>
            <a:off x="-1251390" y="1472818"/>
            <a:ext cx="2700000" cy="2700000"/>
            <a:chOff x="1979713" y="3071789"/>
            <a:chExt cx="2692338" cy="2689817"/>
          </a:xfrm>
          <a:solidFill>
            <a:srgbClr val="ABA49F"/>
          </a:solidFill>
        </p:grpSpPr>
        <p:sp>
          <p:nvSpPr>
            <p:cNvPr id="7" name="Vrije vorm 6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9" name="Vrije vorm 8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0" name="Vrije vorm 9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1" name="Vrije vorm 10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2" name="Groep 11"/>
          <p:cNvGrpSpPr/>
          <p:nvPr userDrawn="1"/>
        </p:nvGrpSpPr>
        <p:grpSpPr>
          <a:xfrm>
            <a:off x="-1374899" y="-835557"/>
            <a:ext cx="3495600" cy="3495600"/>
            <a:chOff x="1979713" y="3071789"/>
            <a:chExt cx="2692338" cy="2689817"/>
          </a:xfrm>
          <a:solidFill>
            <a:srgbClr val="DBDFE1"/>
          </a:solidFill>
        </p:grpSpPr>
        <p:sp>
          <p:nvSpPr>
            <p:cNvPr id="13" name="Vrije vorm 12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4" name="Vrije vorm 13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5" name="Vrije vorm 14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6" name="Vrije vorm 15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7" name="Groep 16"/>
          <p:cNvGrpSpPr/>
          <p:nvPr userDrawn="1"/>
        </p:nvGrpSpPr>
        <p:grpSpPr>
          <a:xfrm>
            <a:off x="140992" y="3610613"/>
            <a:ext cx="1213200" cy="1213200"/>
            <a:chOff x="1979713" y="3071789"/>
            <a:chExt cx="2692338" cy="2689817"/>
          </a:xfrm>
          <a:solidFill>
            <a:srgbClr val="6BA5A0"/>
          </a:solidFill>
        </p:grpSpPr>
        <p:sp>
          <p:nvSpPr>
            <p:cNvPr id="18" name="Vrije vorm 17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9" name="Vrije vorm 18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0" name="Vrije vorm 19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1" name="Vrije vorm 20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22" name="Groep 21"/>
          <p:cNvGrpSpPr/>
          <p:nvPr userDrawn="1"/>
        </p:nvGrpSpPr>
        <p:grpSpPr>
          <a:xfrm>
            <a:off x="-509500" y="4252512"/>
            <a:ext cx="1213200" cy="1213200"/>
            <a:chOff x="1979713" y="3071789"/>
            <a:chExt cx="2692338" cy="2689817"/>
          </a:xfrm>
          <a:solidFill>
            <a:srgbClr val="F1F2DE"/>
          </a:solidFill>
        </p:grpSpPr>
        <p:sp>
          <p:nvSpPr>
            <p:cNvPr id="23" name="Vrije vorm 22"/>
            <p:cNvSpPr/>
            <p:nvPr userDrawn="1"/>
          </p:nvSpPr>
          <p:spPr>
            <a:xfrm rot="10800000">
              <a:off x="1979713" y="382293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4" name="Vrije vorm 23"/>
            <p:cNvSpPr/>
            <p:nvPr userDrawn="1"/>
          </p:nvSpPr>
          <p:spPr>
            <a:xfrm rot="5400000">
              <a:off x="2925350" y="4018742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5" name="Vrije vorm 24"/>
            <p:cNvSpPr/>
            <p:nvPr userDrawn="1"/>
          </p:nvSpPr>
          <p:spPr>
            <a:xfrm>
              <a:off x="3124997" y="3071789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6" name="Vrije vorm 25"/>
            <p:cNvSpPr/>
            <p:nvPr userDrawn="1"/>
          </p:nvSpPr>
          <p:spPr>
            <a:xfrm rot="16200000">
              <a:off x="2178235" y="2879700"/>
              <a:ext cx="1547054" cy="1938674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 noChangeAspect="1"/>
          </p:cNvSpPr>
          <p:nvPr>
            <p:ph type="title"/>
          </p:nvPr>
        </p:nvSpPr>
        <p:spPr>
          <a:xfrm>
            <a:off x="2115720" y="677218"/>
            <a:ext cx="6082304" cy="1084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Titel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 noChangeAspect="1"/>
          </p:cNvSpPr>
          <p:nvPr>
            <p:ph type="body" idx="1"/>
          </p:nvPr>
        </p:nvSpPr>
        <p:spPr>
          <a:xfrm>
            <a:off x="2111872" y="1761409"/>
            <a:ext cx="6084000" cy="4316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C8B14-249A-498D-88BB-59C5227EC9C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59" r:id="rId12"/>
    <p:sldLayoutId id="2147483660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AC0033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4004A"/>
        </a:buClr>
        <a:buFont typeface="Arial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120000"/>
        <a:buFont typeface="Symbol" pitchFamily="18" charset="2"/>
        <a:buChar char="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27D7E"/>
        </a:buClr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lyropefree.com/" TargetMode="External"/><Relationship Id="rId4" Type="http://schemas.openxmlformats.org/officeDocument/2006/relationships/image" Target="../media/image1.jpg"/><Relationship Id="rId5" Type="http://schemas.openxmlformats.org/officeDocument/2006/relationships/hyperlink" Target="http://www.wur.nl/en.htm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Wouterjan.Strietman@wur.n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hyperlink" Target="http://www.google.nl/url?sa=i&amp;rct=j&amp;q=&amp;esrc=s&amp;source=images&amp;cd=&amp;cad=rja&amp;uact=8&amp;ved=0ahUKEwjGmI6165rMAhWBEhQKHXiGA0AQjRwIBw&amp;url=http://kotterfoto.nl/?p=484&amp;psig=AFQjCNFWReYTB60NOnLAyf7JCxeNF6EDMQ&amp;ust=1461160021753560" TargetMode="External"/><Relationship Id="rId5" Type="http://schemas.openxmlformats.org/officeDocument/2006/relationships/image" Target="../media/image31.jpeg"/><Relationship Id="rId6" Type="http://schemas.openxmlformats.org/officeDocument/2006/relationships/hyperlink" Target="http://www.kotterfoto.nl/" TargetMode="External"/><Relationship Id="rId7" Type="http://schemas.openxmlformats.org/officeDocument/2006/relationships/hyperlink" Target="http://www.google.nl/url?sa=i&amp;rct=j&amp;q=&amp;esrc=s&amp;source=images&amp;cd=&amp;cad=rja&amp;uact=8&amp;ved=0ahUKEwihwqbg65rMAhVEaxQKHeJMAyYQjRwIBw&amp;url=http://kotterfoto.nl/?p=4105&amp;bvm=bv.119745492,d.ZGg&amp;psig=AFQjCNHd-1PwEVPeGun-pb9S00532s342Q&amp;ust=1461160114606253" TargetMode="External"/><Relationship Id="rId8" Type="http://schemas.openxmlformats.org/officeDocument/2006/relationships/image" Target="../media/image32.jpeg"/><Relationship Id="rId9" Type="http://schemas.openxmlformats.org/officeDocument/2006/relationships/image" Target="../media/image33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nl/url?sa=i&amp;rct=j&amp;q=&amp;esrc=s&amp;source=images&amp;cd=&amp;cad=rja&amp;uact=8&amp;ved=0ahUKEwj-ruqA65rMAhUBLhQKHWqzCa4QjRwIBw&amp;url=http://www.rijnmond.nl/nieuws/130785/Nieuwe-netten-testen-bij-Visserij-innovatiecentrum&amp;psig=AFQjCNHv3QPS-S9VeC56_I9cg_4j2xY3UA&amp;ust=146115987461246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ur.nl/en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5" Type="http://schemas.openxmlformats.org/officeDocument/2006/relationships/hyperlink" Target="http://www.pbase.com/wjstrietman/pulswing_demonstration_trip" TargetMode="External"/><Relationship Id="rId6" Type="http://schemas.openxmlformats.org/officeDocument/2006/relationships/image" Target="../media/image45.jpe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ur.nl/en.htm" TargetMode="Externa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jpeg"/><Relationship Id="rId13" Type="http://schemas.openxmlformats.org/officeDocument/2006/relationships/hyperlink" Target="http://www.wur.nl/en.htm" TargetMode="Externa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ur.nl/en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microsoft.com/office/2007/relationships/hdphoto" Target="../media/hdphoto1.wdp"/><Relationship Id="rId7" Type="http://schemas.openxmlformats.org/officeDocument/2006/relationships/hyperlink" Target="http://www.google.nl/url?sa=i&amp;rct=j&amp;q=&amp;esrc=s&amp;source=images&amp;cd=&amp;cad=rja&amp;uact=8&amp;ved=0ahUKEwiEnLmJjpjMAhVJWBQKHfPUCNAQjRwIBw&amp;url=http://visserijnieuws.punt.nl/content/2014/09/OD-6-schakelt-over-op-puls-Netinnovatie-in-de-zuid&amp;bvm=bv.119745492,d.bGs&amp;psig=AFQjCNFCIfCtyqpijpN-n5OQfzv4nxL4jA&amp;ust=1461066230440199" TargetMode="External"/><Relationship Id="rId8" Type="http://schemas.openxmlformats.org/officeDocument/2006/relationships/image" Target="../media/image16.jpeg"/><Relationship Id="rId9" Type="http://schemas.openxmlformats.org/officeDocument/2006/relationships/hyperlink" Target="http://www.wur.nl/en.htm" TargetMode="External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2.wdp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1" Type="http://schemas.microsoft.com/office/2007/relationships/hdphoto" Target="../media/hdphoto6.wdp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microsoft.com/office/2007/relationships/hdphoto" Target="../media/hdphoto3.wdp"/><Relationship Id="rId6" Type="http://schemas.openxmlformats.org/officeDocument/2006/relationships/image" Target="../media/image23.jpeg"/><Relationship Id="rId7" Type="http://schemas.microsoft.com/office/2007/relationships/hdphoto" Target="../media/hdphoto4.wdp"/><Relationship Id="rId8" Type="http://schemas.openxmlformats.org/officeDocument/2006/relationships/image" Target="../media/image24.jpeg"/><Relationship Id="rId9" Type="http://schemas.microsoft.com/office/2007/relationships/hdphoto" Target="../media/hdphoto5.wdp"/><Relationship Id="rId10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Towards</a:t>
            </a:r>
            <a:r>
              <a:rPr lang="nl-NL" dirty="0"/>
              <a:t> a ‘</a:t>
            </a:r>
            <a:r>
              <a:rPr lang="nl-NL" dirty="0" err="1"/>
              <a:t>Dollyrope</a:t>
            </a:r>
            <a:r>
              <a:rPr lang="nl-NL" dirty="0"/>
              <a:t> free’ North Sea</a:t>
            </a:r>
            <a:endParaRPr lang="en-US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3779912" y="5085184"/>
            <a:ext cx="5724127" cy="16796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Wouter Jan Strietman – </a:t>
            </a:r>
            <a:r>
              <a:rPr lang="en-US" dirty="0" err="1"/>
              <a:t>Wageningen</a:t>
            </a:r>
            <a:r>
              <a:rPr lang="en-US" dirty="0"/>
              <a:t> Economic Research/Wing</a:t>
            </a:r>
          </a:p>
          <a:p>
            <a:pPr algn="ctr"/>
            <a:r>
              <a:rPr lang="en-US" dirty="0">
                <a:hlinkClick r:id="rId2"/>
              </a:rPr>
              <a:t>Wouterjan.Strietman@wur.nl</a:t>
            </a:r>
            <a:endParaRPr lang="en-US" dirty="0"/>
          </a:p>
          <a:p>
            <a:pPr algn="ctr"/>
            <a:r>
              <a:rPr lang="en-US" sz="3200" dirty="0">
                <a:hlinkClick r:id="rId3"/>
              </a:rPr>
              <a:t>www.dollyropefree.com</a:t>
            </a:r>
            <a:endParaRPr lang="nl-NL" sz="3200" dirty="0"/>
          </a:p>
        </p:txBody>
      </p:sp>
      <p:grpSp>
        <p:nvGrpSpPr>
          <p:cNvPr id="22" name="Groep 21"/>
          <p:cNvGrpSpPr/>
          <p:nvPr/>
        </p:nvGrpSpPr>
        <p:grpSpPr>
          <a:xfrm>
            <a:off x="-2105312" y="45750"/>
            <a:ext cx="6084000" cy="6084000"/>
            <a:chOff x="5616311" y="-1730635"/>
            <a:chExt cx="11070033" cy="11071717"/>
          </a:xfrm>
          <a:blipFill>
            <a:blip r:embed="rId4"/>
            <a:stretch>
              <a:fillRect/>
            </a:stretch>
          </a:blipFill>
        </p:grpSpPr>
        <p:sp>
          <p:nvSpPr>
            <p:cNvPr id="18" name="Vrije vorm 17"/>
            <p:cNvSpPr>
              <a:spLocks noChangeAspect="1"/>
            </p:cNvSpPr>
            <p:nvPr/>
          </p:nvSpPr>
          <p:spPr>
            <a:xfrm>
              <a:off x="10314145" y="-1730342"/>
              <a:ext cx="6371590" cy="7984490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9" name="Vrije vorm 18"/>
            <p:cNvSpPr>
              <a:spLocks noChangeAspect="1"/>
            </p:cNvSpPr>
            <p:nvPr/>
          </p:nvSpPr>
          <p:spPr>
            <a:xfrm rot="16200000">
              <a:off x="6424023" y="-2537085"/>
              <a:ext cx="6371590" cy="7984490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0" name="Vrije vorm 19"/>
            <p:cNvSpPr>
              <a:spLocks noChangeAspect="1"/>
            </p:cNvSpPr>
            <p:nvPr/>
          </p:nvSpPr>
          <p:spPr>
            <a:xfrm rot="10800000">
              <a:off x="5616311" y="1356592"/>
              <a:ext cx="6371590" cy="7984490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1" name="Vrije vorm 20"/>
            <p:cNvSpPr>
              <a:spLocks noChangeAspect="1"/>
            </p:cNvSpPr>
            <p:nvPr/>
          </p:nvSpPr>
          <p:spPr>
            <a:xfrm rot="5400000">
              <a:off x="9508304" y="2157581"/>
              <a:ext cx="6371590" cy="7984490"/>
            </a:xfrm>
            <a:custGeom>
              <a:avLst/>
              <a:gdLst>
                <a:gd name="connsiteX0" fmla="*/ 0 w 6291470"/>
                <a:gd name="connsiteY0" fmla="*/ 715618 h 7921487"/>
                <a:gd name="connsiteX1" fmla="*/ 715618 w 6291470"/>
                <a:gd name="connsiteY1" fmla="*/ 0 h 7921487"/>
                <a:gd name="connsiteX2" fmla="*/ 964096 w 6291470"/>
                <a:gd name="connsiteY2" fmla="*/ 0 h 7921487"/>
                <a:gd name="connsiteX3" fmla="*/ 6281531 w 6291470"/>
                <a:gd name="connsiteY3" fmla="*/ 5317435 h 7921487"/>
                <a:gd name="connsiteX4" fmla="*/ 6291470 w 6291470"/>
                <a:gd name="connsiteY4" fmla="*/ 5615609 h 7921487"/>
                <a:gd name="connsiteX5" fmla="*/ 3955774 w 6291470"/>
                <a:gd name="connsiteY5" fmla="*/ 7921487 h 7921487"/>
                <a:gd name="connsiteX6" fmla="*/ 0 w 6291470"/>
                <a:gd name="connsiteY6" fmla="*/ 7921487 h 7921487"/>
                <a:gd name="connsiteX7" fmla="*/ 0 w 6291470"/>
                <a:gd name="connsiteY7" fmla="*/ 715618 h 7921487"/>
                <a:gd name="connsiteX0" fmla="*/ 0 w 6348906"/>
                <a:gd name="connsiteY0" fmla="*/ 715618 h 7921487"/>
                <a:gd name="connsiteX1" fmla="*/ 715618 w 6348906"/>
                <a:gd name="connsiteY1" fmla="*/ 0 h 7921487"/>
                <a:gd name="connsiteX2" fmla="*/ 964096 w 6348906"/>
                <a:gd name="connsiteY2" fmla="*/ 0 h 7921487"/>
                <a:gd name="connsiteX3" fmla="*/ 6281531 w 6348906"/>
                <a:gd name="connsiteY3" fmla="*/ 5317435 h 7921487"/>
                <a:gd name="connsiteX4" fmla="*/ 6291470 w 6348906"/>
                <a:gd name="connsiteY4" fmla="*/ 5615609 h 7921487"/>
                <a:gd name="connsiteX5" fmla="*/ 3955774 w 6348906"/>
                <a:gd name="connsiteY5" fmla="*/ 7921487 h 7921487"/>
                <a:gd name="connsiteX6" fmla="*/ 0 w 6348906"/>
                <a:gd name="connsiteY6" fmla="*/ 7921487 h 7921487"/>
                <a:gd name="connsiteX7" fmla="*/ 0 w 6348906"/>
                <a:gd name="connsiteY7" fmla="*/ 715618 h 7921487"/>
                <a:gd name="connsiteX0" fmla="*/ 0 w 6368669"/>
                <a:gd name="connsiteY0" fmla="*/ 715618 h 7921487"/>
                <a:gd name="connsiteX1" fmla="*/ 715618 w 6368669"/>
                <a:gd name="connsiteY1" fmla="*/ 0 h 7921487"/>
                <a:gd name="connsiteX2" fmla="*/ 964096 w 6368669"/>
                <a:gd name="connsiteY2" fmla="*/ 0 h 7921487"/>
                <a:gd name="connsiteX3" fmla="*/ 6281531 w 6368669"/>
                <a:gd name="connsiteY3" fmla="*/ 5317435 h 7921487"/>
                <a:gd name="connsiteX4" fmla="*/ 6291470 w 6368669"/>
                <a:gd name="connsiteY4" fmla="*/ 5615609 h 7921487"/>
                <a:gd name="connsiteX5" fmla="*/ 3955774 w 6368669"/>
                <a:gd name="connsiteY5" fmla="*/ 7921487 h 7921487"/>
                <a:gd name="connsiteX6" fmla="*/ 0 w 6368669"/>
                <a:gd name="connsiteY6" fmla="*/ 7921487 h 7921487"/>
                <a:gd name="connsiteX7" fmla="*/ 0 w 6368669"/>
                <a:gd name="connsiteY7" fmla="*/ 715618 h 7921487"/>
                <a:gd name="connsiteX0" fmla="*/ 0 w 6372565"/>
                <a:gd name="connsiteY0" fmla="*/ 715618 h 7921487"/>
                <a:gd name="connsiteX1" fmla="*/ 715618 w 6372565"/>
                <a:gd name="connsiteY1" fmla="*/ 0 h 7921487"/>
                <a:gd name="connsiteX2" fmla="*/ 964096 w 6372565"/>
                <a:gd name="connsiteY2" fmla="*/ 0 h 7921487"/>
                <a:gd name="connsiteX3" fmla="*/ 6281531 w 6372565"/>
                <a:gd name="connsiteY3" fmla="*/ 5317435 h 7921487"/>
                <a:gd name="connsiteX4" fmla="*/ 6291470 w 6372565"/>
                <a:gd name="connsiteY4" fmla="*/ 5615609 h 7921487"/>
                <a:gd name="connsiteX5" fmla="*/ 3955774 w 6372565"/>
                <a:gd name="connsiteY5" fmla="*/ 7921487 h 7921487"/>
                <a:gd name="connsiteX6" fmla="*/ 0 w 6372565"/>
                <a:gd name="connsiteY6" fmla="*/ 7921487 h 7921487"/>
                <a:gd name="connsiteX7" fmla="*/ 0 w 6372565"/>
                <a:gd name="connsiteY7" fmla="*/ 715618 h 7921487"/>
                <a:gd name="connsiteX0" fmla="*/ 0 w 6376023"/>
                <a:gd name="connsiteY0" fmla="*/ 715618 h 7921487"/>
                <a:gd name="connsiteX1" fmla="*/ 715618 w 6376023"/>
                <a:gd name="connsiteY1" fmla="*/ 0 h 7921487"/>
                <a:gd name="connsiteX2" fmla="*/ 964096 w 6376023"/>
                <a:gd name="connsiteY2" fmla="*/ 0 h 7921487"/>
                <a:gd name="connsiteX3" fmla="*/ 6281531 w 6376023"/>
                <a:gd name="connsiteY3" fmla="*/ 5317435 h 7921487"/>
                <a:gd name="connsiteX4" fmla="*/ 6291470 w 6376023"/>
                <a:gd name="connsiteY4" fmla="*/ 5615609 h 7921487"/>
                <a:gd name="connsiteX5" fmla="*/ 3955774 w 6376023"/>
                <a:gd name="connsiteY5" fmla="*/ 7921487 h 7921487"/>
                <a:gd name="connsiteX6" fmla="*/ 0 w 6376023"/>
                <a:gd name="connsiteY6" fmla="*/ 7921487 h 7921487"/>
                <a:gd name="connsiteX7" fmla="*/ 0 w 6376023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4291"/>
                <a:gd name="connsiteY0" fmla="*/ 715618 h 7921487"/>
                <a:gd name="connsiteX1" fmla="*/ 715618 w 6374291"/>
                <a:gd name="connsiteY1" fmla="*/ 0 h 7921487"/>
                <a:gd name="connsiteX2" fmla="*/ 964096 w 6374291"/>
                <a:gd name="connsiteY2" fmla="*/ 0 h 7921487"/>
                <a:gd name="connsiteX3" fmla="*/ 6281531 w 6374291"/>
                <a:gd name="connsiteY3" fmla="*/ 5317435 h 7921487"/>
                <a:gd name="connsiteX4" fmla="*/ 6291470 w 6374291"/>
                <a:gd name="connsiteY4" fmla="*/ 5615609 h 7921487"/>
                <a:gd name="connsiteX5" fmla="*/ 3955774 w 6374291"/>
                <a:gd name="connsiteY5" fmla="*/ 7921487 h 7921487"/>
                <a:gd name="connsiteX6" fmla="*/ 0 w 6374291"/>
                <a:gd name="connsiteY6" fmla="*/ 7921487 h 7921487"/>
                <a:gd name="connsiteX7" fmla="*/ 0 w 6374291"/>
                <a:gd name="connsiteY7" fmla="*/ 715618 h 7921487"/>
                <a:gd name="connsiteX0" fmla="*/ 0 w 6376288"/>
                <a:gd name="connsiteY0" fmla="*/ 715618 h 7921487"/>
                <a:gd name="connsiteX1" fmla="*/ 715618 w 6376288"/>
                <a:gd name="connsiteY1" fmla="*/ 0 h 7921487"/>
                <a:gd name="connsiteX2" fmla="*/ 964096 w 6376288"/>
                <a:gd name="connsiteY2" fmla="*/ 0 h 7921487"/>
                <a:gd name="connsiteX3" fmla="*/ 6281531 w 6376288"/>
                <a:gd name="connsiteY3" fmla="*/ 5317435 h 7921487"/>
                <a:gd name="connsiteX4" fmla="*/ 6291470 w 6376288"/>
                <a:gd name="connsiteY4" fmla="*/ 5615609 h 7921487"/>
                <a:gd name="connsiteX5" fmla="*/ 3955774 w 6376288"/>
                <a:gd name="connsiteY5" fmla="*/ 7921487 h 7921487"/>
                <a:gd name="connsiteX6" fmla="*/ 0 w 6376288"/>
                <a:gd name="connsiteY6" fmla="*/ 7921487 h 7921487"/>
                <a:gd name="connsiteX7" fmla="*/ 0 w 6376288"/>
                <a:gd name="connsiteY7" fmla="*/ 715618 h 7921487"/>
                <a:gd name="connsiteX0" fmla="*/ 0 w 6376288"/>
                <a:gd name="connsiteY0" fmla="*/ 758834 h 7964703"/>
                <a:gd name="connsiteX1" fmla="*/ 715618 w 6376288"/>
                <a:gd name="connsiteY1" fmla="*/ 43216 h 7964703"/>
                <a:gd name="connsiteX2" fmla="*/ 964096 w 6376288"/>
                <a:gd name="connsiteY2" fmla="*/ 43216 h 7964703"/>
                <a:gd name="connsiteX3" fmla="*/ 6281531 w 6376288"/>
                <a:gd name="connsiteY3" fmla="*/ 5360651 h 7964703"/>
                <a:gd name="connsiteX4" fmla="*/ 6291470 w 6376288"/>
                <a:gd name="connsiteY4" fmla="*/ 5658825 h 7964703"/>
                <a:gd name="connsiteX5" fmla="*/ 3955774 w 6376288"/>
                <a:gd name="connsiteY5" fmla="*/ 7964703 h 7964703"/>
                <a:gd name="connsiteX6" fmla="*/ 0 w 6376288"/>
                <a:gd name="connsiteY6" fmla="*/ 7964703 h 7964703"/>
                <a:gd name="connsiteX7" fmla="*/ 0 w 6376288"/>
                <a:gd name="connsiteY7" fmla="*/ 758834 h 7964703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80292 h 7986161"/>
                <a:gd name="connsiteX1" fmla="*/ 715618 w 6376288"/>
                <a:gd name="connsiteY1" fmla="*/ 64674 h 7986161"/>
                <a:gd name="connsiteX2" fmla="*/ 964096 w 6376288"/>
                <a:gd name="connsiteY2" fmla="*/ 64674 h 7986161"/>
                <a:gd name="connsiteX3" fmla="*/ 6281531 w 6376288"/>
                <a:gd name="connsiteY3" fmla="*/ 5382109 h 7986161"/>
                <a:gd name="connsiteX4" fmla="*/ 6291470 w 6376288"/>
                <a:gd name="connsiteY4" fmla="*/ 5680283 h 7986161"/>
                <a:gd name="connsiteX5" fmla="*/ 3955774 w 6376288"/>
                <a:gd name="connsiteY5" fmla="*/ 7986161 h 7986161"/>
                <a:gd name="connsiteX6" fmla="*/ 0 w 6376288"/>
                <a:gd name="connsiteY6" fmla="*/ 7986161 h 7986161"/>
                <a:gd name="connsiteX7" fmla="*/ 0 w 6376288"/>
                <a:gd name="connsiteY7" fmla="*/ 780292 h 7986161"/>
                <a:gd name="connsiteX0" fmla="*/ 0 w 6376288"/>
                <a:gd name="connsiteY0" fmla="*/ 778724 h 7984593"/>
                <a:gd name="connsiteX1" fmla="*/ 715618 w 6376288"/>
                <a:gd name="connsiteY1" fmla="*/ 63106 h 7984593"/>
                <a:gd name="connsiteX2" fmla="*/ 964096 w 6376288"/>
                <a:gd name="connsiteY2" fmla="*/ 63106 h 7984593"/>
                <a:gd name="connsiteX3" fmla="*/ 6281531 w 6376288"/>
                <a:gd name="connsiteY3" fmla="*/ 5380541 h 7984593"/>
                <a:gd name="connsiteX4" fmla="*/ 6291470 w 6376288"/>
                <a:gd name="connsiteY4" fmla="*/ 5678715 h 7984593"/>
                <a:gd name="connsiteX5" fmla="*/ 3955774 w 6376288"/>
                <a:gd name="connsiteY5" fmla="*/ 7984593 h 7984593"/>
                <a:gd name="connsiteX6" fmla="*/ 0 w 6376288"/>
                <a:gd name="connsiteY6" fmla="*/ 7984593 h 7984593"/>
                <a:gd name="connsiteX7" fmla="*/ 0 w 6376288"/>
                <a:gd name="connsiteY7" fmla="*/ 778724 h 7984593"/>
                <a:gd name="connsiteX0" fmla="*/ 0 w 6370689"/>
                <a:gd name="connsiteY0" fmla="*/ 778724 h 7984593"/>
                <a:gd name="connsiteX1" fmla="*/ 715618 w 6370689"/>
                <a:gd name="connsiteY1" fmla="*/ 63106 h 7984593"/>
                <a:gd name="connsiteX2" fmla="*/ 964096 w 6370689"/>
                <a:gd name="connsiteY2" fmla="*/ 63106 h 7984593"/>
                <a:gd name="connsiteX3" fmla="*/ 6281531 w 6370689"/>
                <a:gd name="connsiteY3" fmla="*/ 5380541 h 7984593"/>
                <a:gd name="connsiteX4" fmla="*/ 6291470 w 6370689"/>
                <a:gd name="connsiteY4" fmla="*/ 5678715 h 7984593"/>
                <a:gd name="connsiteX5" fmla="*/ 3955774 w 6370689"/>
                <a:gd name="connsiteY5" fmla="*/ 7984593 h 7984593"/>
                <a:gd name="connsiteX6" fmla="*/ 0 w 6370689"/>
                <a:gd name="connsiteY6" fmla="*/ 7984593 h 7984593"/>
                <a:gd name="connsiteX7" fmla="*/ 0 w 6370689"/>
                <a:gd name="connsiteY7" fmla="*/ 778724 h 7984593"/>
                <a:gd name="connsiteX0" fmla="*/ 0 w 6364810"/>
                <a:gd name="connsiteY0" fmla="*/ 778724 h 7984593"/>
                <a:gd name="connsiteX1" fmla="*/ 715618 w 6364810"/>
                <a:gd name="connsiteY1" fmla="*/ 63106 h 7984593"/>
                <a:gd name="connsiteX2" fmla="*/ 964096 w 6364810"/>
                <a:gd name="connsiteY2" fmla="*/ 63106 h 7984593"/>
                <a:gd name="connsiteX3" fmla="*/ 6281531 w 6364810"/>
                <a:gd name="connsiteY3" fmla="*/ 5380541 h 7984593"/>
                <a:gd name="connsiteX4" fmla="*/ 6291470 w 6364810"/>
                <a:gd name="connsiteY4" fmla="*/ 5678715 h 7984593"/>
                <a:gd name="connsiteX5" fmla="*/ 3955774 w 6364810"/>
                <a:gd name="connsiteY5" fmla="*/ 7984593 h 7984593"/>
                <a:gd name="connsiteX6" fmla="*/ 0 w 6364810"/>
                <a:gd name="connsiteY6" fmla="*/ 7984593 h 7984593"/>
                <a:gd name="connsiteX7" fmla="*/ 0 w 6364810"/>
                <a:gd name="connsiteY7" fmla="*/ 778724 h 7984593"/>
                <a:gd name="connsiteX0" fmla="*/ 0 w 6369183"/>
                <a:gd name="connsiteY0" fmla="*/ 778724 h 7984593"/>
                <a:gd name="connsiteX1" fmla="*/ 715618 w 6369183"/>
                <a:gd name="connsiteY1" fmla="*/ 63106 h 7984593"/>
                <a:gd name="connsiteX2" fmla="*/ 964096 w 6369183"/>
                <a:gd name="connsiteY2" fmla="*/ 63106 h 7984593"/>
                <a:gd name="connsiteX3" fmla="*/ 6281531 w 6369183"/>
                <a:gd name="connsiteY3" fmla="*/ 5380541 h 7984593"/>
                <a:gd name="connsiteX4" fmla="*/ 6291470 w 6369183"/>
                <a:gd name="connsiteY4" fmla="*/ 5678715 h 7984593"/>
                <a:gd name="connsiteX5" fmla="*/ 3955774 w 6369183"/>
                <a:gd name="connsiteY5" fmla="*/ 7984593 h 7984593"/>
                <a:gd name="connsiteX6" fmla="*/ 0 w 6369183"/>
                <a:gd name="connsiteY6" fmla="*/ 7984593 h 7984593"/>
                <a:gd name="connsiteX7" fmla="*/ 0 w 6369183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  <a:gd name="connsiteX0" fmla="*/ 0 w 6371994"/>
                <a:gd name="connsiteY0" fmla="*/ 778724 h 7984593"/>
                <a:gd name="connsiteX1" fmla="*/ 715618 w 6371994"/>
                <a:gd name="connsiteY1" fmla="*/ 63106 h 7984593"/>
                <a:gd name="connsiteX2" fmla="*/ 964096 w 6371994"/>
                <a:gd name="connsiteY2" fmla="*/ 63106 h 7984593"/>
                <a:gd name="connsiteX3" fmla="*/ 6281531 w 6371994"/>
                <a:gd name="connsiteY3" fmla="*/ 5380541 h 7984593"/>
                <a:gd name="connsiteX4" fmla="*/ 6291470 w 6371994"/>
                <a:gd name="connsiteY4" fmla="*/ 5678715 h 7984593"/>
                <a:gd name="connsiteX5" fmla="*/ 3955774 w 6371994"/>
                <a:gd name="connsiteY5" fmla="*/ 7984593 h 7984593"/>
                <a:gd name="connsiteX6" fmla="*/ 0 w 6371994"/>
                <a:gd name="connsiteY6" fmla="*/ 7984593 h 7984593"/>
                <a:gd name="connsiteX7" fmla="*/ 0 w 6371994"/>
                <a:gd name="connsiteY7" fmla="*/ 778724 h 798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1994" h="7984593">
                  <a:moveTo>
                    <a:pt x="0" y="778724"/>
                  </a:moveTo>
                  <a:lnTo>
                    <a:pt x="715618" y="63106"/>
                  </a:lnTo>
                  <a:cubicBezTo>
                    <a:pt x="802582" y="-34132"/>
                    <a:pt x="899890" y="-6838"/>
                    <a:pt x="964096" y="63106"/>
                  </a:cubicBezTo>
                  <a:lnTo>
                    <a:pt x="6281531" y="5380541"/>
                  </a:lnTo>
                  <a:cubicBezTo>
                    <a:pt x="6375472" y="5476064"/>
                    <a:pt x="6422040" y="5539347"/>
                    <a:pt x="6291470" y="5678715"/>
                  </a:cubicBezTo>
                  <a:lnTo>
                    <a:pt x="3955774" y="7984593"/>
                  </a:lnTo>
                  <a:lnTo>
                    <a:pt x="0" y="7984593"/>
                  </a:lnTo>
                  <a:lnTo>
                    <a:pt x="0" y="7787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pic>
        <p:nvPicPr>
          <p:cNvPr id="2050" name="Picture 2" descr="WageningenUR logo">
            <a:hlinkClick r:id="rId5" tooltip="Wageningen University &amp; Research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1" y="6309320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2736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900" cy="1079500"/>
          </a:xfrm>
        </p:spPr>
        <p:txBody>
          <a:bodyPr/>
          <a:lstStyle/>
          <a:p>
            <a:r>
              <a:rPr lang="en-US" dirty="0" smtClean="0"/>
              <a:t>Direction one: alternative materials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67694" y="692076"/>
            <a:ext cx="7200900" cy="4319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Natural sourced materials: </a:t>
            </a:r>
            <a:endParaRPr lang="en-US" sz="1800" b="1" dirty="0"/>
          </a:p>
          <a:p>
            <a:r>
              <a:rPr lang="en-US" sz="1800" dirty="0" smtClean="0"/>
              <a:t>Yak leather (two versions)</a:t>
            </a:r>
          </a:p>
          <a:p>
            <a:r>
              <a:rPr lang="en-US" sz="1800" dirty="0" smtClean="0"/>
              <a:t>Rubber  </a:t>
            </a:r>
          </a:p>
          <a:p>
            <a:r>
              <a:rPr lang="en-US" sz="1800" dirty="0" smtClean="0"/>
              <a:t>Wood</a:t>
            </a:r>
          </a:p>
          <a:p>
            <a:r>
              <a:rPr lang="en-US" sz="1800" dirty="0" smtClean="0"/>
              <a:t>Natural </a:t>
            </a:r>
            <a:r>
              <a:rPr lang="en-US" sz="1800" dirty="0" err="1" smtClean="0"/>
              <a:t>fibres</a:t>
            </a:r>
            <a:r>
              <a:rPr lang="en-US" sz="1800" dirty="0" smtClean="0"/>
              <a:t>: Hemp, flax, Manilla and Sisal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Biopolymers (biodegradable plastics): </a:t>
            </a:r>
            <a:endParaRPr lang="en-US" sz="1800" b="1" dirty="0"/>
          </a:p>
          <a:p>
            <a:r>
              <a:rPr lang="en-US" sz="1800" dirty="0" smtClean="0"/>
              <a:t>TPS/</a:t>
            </a:r>
            <a:r>
              <a:rPr lang="en-US" sz="1800" dirty="0" err="1" smtClean="0"/>
              <a:t>Solanyl</a:t>
            </a:r>
            <a:r>
              <a:rPr lang="en-US" sz="1800" dirty="0" smtClean="0"/>
              <a:t>**</a:t>
            </a:r>
          </a:p>
          <a:p>
            <a:r>
              <a:rPr lang="en-US" sz="1800" dirty="0" smtClean="0"/>
              <a:t>PLA </a:t>
            </a:r>
          </a:p>
          <a:p>
            <a:r>
              <a:rPr lang="en-US" sz="1800" dirty="0" smtClean="0"/>
              <a:t>PLA-flax composite </a:t>
            </a:r>
          </a:p>
          <a:p>
            <a:r>
              <a:rPr lang="en-US" sz="1800" dirty="0" smtClean="0"/>
              <a:t>PCL </a:t>
            </a:r>
            <a:r>
              <a:rPr lang="en-US" sz="1800" dirty="0"/>
              <a:t>met sisal </a:t>
            </a:r>
            <a:endParaRPr lang="en-US" sz="1800" dirty="0" smtClean="0"/>
          </a:p>
          <a:p>
            <a:r>
              <a:rPr lang="nl-NL" sz="1800" dirty="0" err="1" smtClean="0"/>
              <a:t>Two</a:t>
            </a:r>
            <a:r>
              <a:rPr lang="nl-NL" sz="1800" dirty="0" smtClean="0"/>
              <a:t> </a:t>
            </a:r>
            <a:r>
              <a:rPr lang="nl-NL" sz="1800" dirty="0" err="1" smtClean="0"/>
              <a:t>other</a:t>
            </a:r>
            <a:r>
              <a:rPr lang="nl-NL" sz="1800" dirty="0" smtClean="0"/>
              <a:t> (‘</a:t>
            </a:r>
            <a:r>
              <a:rPr lang="nl-NL" sz="1800" dirty="0" err="1"/>
              <a:t>secret</a:t>
            </a:r>
            <a:r>
              <a:rPr lang="nl-NL" sz="1800" dirty="0"/>
              <a:t>’) </a:t>
            </a:r>
            <a:r>
              <a:rPr lang="nl-NL" sz="1800" dirty="0" err="1" smtClean="0"/>
              <a:t>materials</a:t>
            </a:r>
            <a:r>
              <a:rPr lang="nl-NL" sz="1800" dirty="0" smtClean="0"/>
              <a:t>**</a:t>
            </a: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**</a:t>
            </a:r>
            <a:r>
              <a:rPr lang="nl-NL" sz="1800" dirty="0" err="1" smtClean="0"/>
              <a:t>Biodegradable</a:t>
            </a:r>
            <a:r>
              <a:rPr lang="nl-NL" sz="1800" dirty="0" smtClean="0"/>
              <a:t> in water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Other polymers: </a:t>
            </a:r>
            <a:endParaRPr lang="en-US" sz="1800" b="1" dirty="0"/>
          </a:p>
          <a:p>
            <a:r>
              <a:rPr lang="en-US" sz="1800" dirty="0" smtClean="0"/>
              <a:t>Polyurethane</a:t>
            </a:r>
          </a:p>
          <a:p>
            <a:r>
              <a:rPr lang="en-US" sz="1800" dirty="0" smtClean="0"/>
              <a:t>PVC</a:t>
            </a:r>
          </a:p>
          <a:p>
            <a:r>
              <a:rPr lang="en-US" sz="1800" dirty="0" smtClean="0"/>
              <a:t>Polyethylene (conventional </a:t>
            </a:r>
            <a:r>
              <a:rPr lang="en-US" sz="1800" dirty="0" err="1" smtClean="0"/>
              <a:t>dollyrope</a:t>
            </a:r>
            <a:r>
              <a:rPr lang="en-US" sz="1800" dirty="0" smtClean="0"/>
              <a:t>)</a:t>
            </a:r>
            <a:endParaRPr lang="nl-NL" sz="1800" dirty="0"/>
          </a:p>
        </p:txBody>
      </p:sp>
      <p:pic>
        <p:nvPicPr>
          <p:cNvPr id="7170" name="Picture 2" descr="C:\Users\strie007\Desktop\8dfbae1c-a535-4f95-a1c3-371c3821ce91_logo_WUR_RGB_inter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6720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2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Producing</a:t>
            </a:r>
            <a:r>
              <a:rPr lang="nl-NL" dirty="0" smtClean="0"/>
              <a:t> new </a:t>
            </a:r>
            <a:r>
              <a:rPr lang="nl-NL" dirty="0" err="1" smtClean="0"/>
              <a:t>materials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C:\Users\strie007\AppData\Local\Microsoft\Windows\Temporary Internet Files\Content.Outlook\PX07539A\Pluis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strie007\Desktop\8dfbae1c-a535-4f95-a1c3-371c3821ce91_logo_WUR_RGB_inter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596" y="146720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62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720" y="677218"/>
            <a:ext cx="6920776" cy="1084191"/>
          </a:xfrm>
        </p:spPr>
        <p:txBody>
          <a:bodyPr/>
          <a:lstStyle/>
          <a:p>
            <a:r>
              <a:rPr lang="nl-NL" dirty="0" err="1" smtClean="0"/>
              <a:t>Testing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new </a:t>
            </a:r>
            <a:r>
              <a:rPr lang="nl-NL" dirty="0" err="1" smtClean="0"/>
              <a:t>materials</a:t>
            </a:r>
            <a:endParaRPr lang="nl-NL" dirty="0"/>
          </a:p>
        </p:txBody>
      </p:sp>
      <p:pic>
        <p:nvPicPr>
          <p:cNvPr id="2050" name="Picture 2" descr="http://rijnmondimg.regiogrid.nl/92dbd3d6764847febb88c23ee651407b/opener/Visserij-centru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6910"/>
            <a:ext cx="3672408" cy="206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31346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Step 1: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40050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Step 2:</a:t>
            </a:r>
            <a:endParaRPr lang="nl-NL" dirty="0"/>
          </a:p>
        </p:txBody>
      </p:sp>
      <p:pic>
        <p:nvPicPr>
          <p:cNvPr id="2052" name="Picture 4" descr="http://i241.photobucket.com/albums/ff109/Kotterfoto/GB/FD/FD281/FD28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58" y="4374396"/>
            <a:ext cx="2914943" cy="194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35696" y="6342038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Bronnen: </a:t>
            </a:r>
            <a:r>
              <a:rPr lang="nl-NL" sz="1000" dirty="0" smtClean="0">
                <a:hlinkClick r:id="rId6"/>
              </a:rPr>
              <a:t>www.kotterfoto.nl</a:t>
            </a:r>
            <a:endParaRPr lang="nl-NL" sz="1000" dirty="0"/>
          </a:p>
        </p:txBody>
      </p:sp>
      <p:pic>
        <p:nvPicPr>
          <p:cNvPr id="2054" name="Picture 6" descr="http://i241.photobucket.com/albums/ff109/Kotterfoto/ZZ/TH/TH10BJ90WMKD/TH10-1_zpsc8gre1dx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2" r="14471"/>
          <a:stretch/>
        </p:blipFill>
        <p:spPr bwMode="auto">
          <a:xfrm>
            <a:off x="4932040" y="4374396"/>
            <a:ext cx="3171822" cy="194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jdelijke aanduiding voor inhoud 12"/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1" b="49188"/>
          <a:stretch/>
        </p:blipFill>
        <p:spPr>
          <a:xfrm>
            <a:off x="1187624" y="1691848"/>
            <a:ext cx="3064762" cy="2050196"/>
          </a:xfrm>
        </p:spPr>
      </p:pic>
      <p:pic>
        <p:nvPicPr>
          <p:cNvPr id="9220" name="Picture 4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31" y="192736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6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68952" cy="1079500"/>
          </a:xfrm>
        </p:spPr>
        <p:txBody>
          <a:bodyPr/>
          <a:lstStyle/>
          <a:p>
            <a:r>
              <a:rPr lang="nl-NL" dirty="0" err="1" smtClean="0"/>
              <a:t>Testing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materials</a:t>
            </a:r>
            <a:r>
              <a:rPr lang="nl-NL" dirty="0" smtClean="0"/>
              <a:t> (1)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531" r="11958"/>
          <a:stretch/>
        </p:blipFill>
        <p:spPr>
          <a:xfrm>
            <a:off x="3764908" y="1181613"/>
            <a:ext cx="5055564" cy="3178703"/>
          </a:xfrm>
        </p:spPr>
      </p:pic>
      <p:sp>
        <p:nvSpPr>
          <p:cNvPr id="8" name="Rechthoek 7"/>
          <p:cNvSpPr/>
          <p:nvPr/>
        </p:nvSpPr>
        <p:spPr>
          <a:xfrm>
            <a:off x="4139952" y="4748951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dirty="0" err="1" smtClean="0"/>
              <a:t>Alternative</a:t>
            </a:r>
            <a:r>
              <a:rPr lang="nl-NL" dirty="0" smtClean="0"/>
              <a:t> </a:t>
            </a:r>
            <a:r>
              <a:rPr lang="nl-NL" dirty="0" err="1" smtClean="0"/>
              <a:t>materials</a:t>
            </a:r>
            <a:r>
              <a:rPr lang="nl-NL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Different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Different </a:t>
            </a:r>
            <a:r>
              <a:rPr lang="nl-NL" dirty="0" err="1" smtClean="0"/>
              <a:t>materials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Different </a:t>
            </a:r>
            <a:r>
              <a:rPr lang="nl-NL" dirty="0" err="1" smtClean="0"/>
              <a:t>combinations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above</a:t>
            </a:r>
            <a:endParaRPr lang="nl-NL" dirty="0"/>
          </a:p>
        </p:txBody>
      </p:sp>
      <p:cxnSp>
        <p:nvCxnSpPr>
          <p:cNvPr id="13" name="Rechte verbindingslijn met pijl 12"/>
          <p:cNvCxnSpPr/>
          <p:nvPr/>
        </p:nvCxnSpPr>
        <p:spPr>
          <a:xfrm flipH="1" flipV="1">
            <a:off x="7269143" y="3146670"/>
            <a:ext cx="447464" cy="1015663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H="1" flipV="1">
            <a:off x="7994876" y="3054605"/>
            <a:ext cx="447464" cy="1015663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/>
          <a:stretch/>
        </p:blipFill>
        <p:spPr bwMode="auto">
          <a:xfrm>
            <a:off x="564049" y="1196752"/>
            <a:ext cx="2962092" cy="473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al 15"/>
          <p:cNvSpPr/>
          <p:nvPr/>
        </p:nvSpPr>
        <p:spPr>
          <a:xfrm>
            <a:off x="1115616" y="1460285"/>
            <a:ext cx="1835944" cy="436793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0242" name="Picture 2" descr="C:\Users\strie007\Desktop\8dfbae1c-a535-4f95-a1c3-371c3821ce91_logo_WUR_RGB_intern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10" y="188640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7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Scoring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alternatives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Abrasion</a:t>
            </a:r>
            <a:endParaRPr lang="nl-NL" dirty="0" smtClean="0"/>
          </a:p>
          <a:p>
            <a:r>
              <a:rPr lang="nl-NL" dirty="0" err="1" smtClean="0"/>
              <a:t>Practicality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Degradability</a:t>
            </a:r>
            <a:r>
              <a:rPr lang="nl-NL" dirty="0" smtClean="0"/>
              <a:t> in </a:t>
            </a:r>
            <a:r>
              <a:rPr lang="nl-NL" dirty="0" err="1" smtClean="0"/>
              <a:t>seawater</a:t>
            </a:r>
            <a:endParaRPr lang="nl-NL" dirty="0" smtClean="0"/>
          </a:p>
          <a:p>
            <a:r>
              <a:rPr lang="nl-NL" dirty="0" err="1" smtClean="0"/>
              <a:t>Recyclability</a:t>
            </a:r>
            <a:endParaRPr lang="nl-NL" dirty="0" smtClean="0"/>
          </a:p>
          <a:p>
            <a:r>
              <a:rPr lang="nl-NL" dirty="0" smtClean="0"/>
              <a:t>Availability</a:t>
            </a:r>
          </a:p>
          <a:p>
            <a:endParaRPr lang="nl-NL" dirty="0"/>
          </a:p>
        </p:txBody>
      </p:sp>
      <p:pic>
        <p:nvPicPr>
          <p:cNvPr id="11266" name="Picture 2" descr="C:\Users\strie007\Desktop\8dfbae1c-a535-4f95-a1c3-371c3821ce91_logo_WUR_RGB_inter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2736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3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900" cy="1079500"/>
          </a:xfrm>
        </p:spPr>
        <p:txBody>
          <a:bodyPr/>
          <a:lstStyle/>
          <a:p>
            <a:r>
              <a:rPr lang="en-US" dirty="0" smtClean="0"/>
              <a:t>The ‘best’ alternative materials so far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67694" y="692076"/>
            <a:ext cx="7200900" cy="4319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Natural sourced materials: </a:t>
            </a:r>
            <a:endParaRPr lang="en-US" sz="1800" b="1" dirty="0"/>
          </a:p>
          <a:p>
            <a:r>
              <a:rPr lang="en-US" sz="1800" b="1" dirty="0" smtClean="0">
                <a:solidFill>
                  <a:schemeClr val="accent6"/>
                </a:solidFill>
              </a:rPr>
              <a:t>Yak leather (two versions)</a:t>
            </a:r>
          </a:p>
          <a:p>
            <a:r>
              <a:rPr lang="en-US" sz="1800" dirty="0" smtClean="0"/>
              <a:t>Rubber  </a:t>
            </a:r>
          </a:p>
          <a:p>
            <a:r>
              <a:rPr lang="en-US" sz="1800" dirty="0" smtClean="0"/>
              <a:t>Wood</a:t>
            </a:r>
          </a:p>
          <a:p>
            <a:r>
              <a:rPr lang="en-US" sz="1800" dirty="0" smtClean="0"/>
              <a:t>Natural </a:t>
            </a:r>
            <a:r>
              <a:rPr lang="en-US" sz="1800" dirty="0" err="1" smtClean="0"/>
              <a:t>fibres</a:t>
            </a:r>
            <a:r>
              <a:rPr lang="en-US" sz="1800" dirty="0" smtClean="0"/>
              <a:t>: Hemp, flax, Manilla and Sisal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Biopolymers (biodegradable plastics): </a:t>
            </a:r>
            <a:endParaRPr lang="en-US" sz="1800" b="1" dirty="0"/>
          </a:p>
          <a:p>
            <a:r>
              <a:rPr lang="en-US" sz="1800" dirty="0" smtClean="0"/>
              <a:t>TPS/</a:t>
            </a:r>
            <a:r>
              <a:rPr lang="en-US" sz="1800" dirty="0" err="1" smtClean="0"/>
              <a:t>Solanyl</a:t>
            </a:r>
            <a:r>
              <a:rPr lang="en-US" sz="1800" dirty="0" smtClean="0"/>
              <a:t>**</a:t>
            </a:r>
          </a:p>
          <a:p>
            <a:r>
              <a:rPr lang="en-US" sz="1800" dirty="0" smtClean="0"/>
              <a:t>PLA </a:t>
            </a:r>
          </a:p>
          <a:p>
            <a:r>
              <a:rPr lang="en-US" sz="1800" dirty="0" smtClean="0"/>
              <a:t>PLA-flax composite </a:t>
            </a:r>
          </a:p>
          <a:p>
            <a:r>
              <a:rPr lang="en-US" sz="1800" dirty="0" smtClean="0"/>
              <a:t>PCL </a:t>
            </a:r>
            <a:r>
              <a:rPr lang="en-US" sz="1800" dirty="0"/>
              <a:t>met sisal </a:t>
            </a:r>
            <a:endParaRPr lang="en-US" sz="1800" dirty="0" smtClean="0"/>
          </a:p>
          <a:p>
            <a:r>
              <a:rPr lang="nl-NL" sz="1800" b="1" dirty="0" err="1" smtClean="0">
                <a:solidFill>
                  <a:schemeClr val="accent6"/>
                </a:solidFill>
              </a:rPr>
              <a:t>Two</a:t>
            </a:r>
            <a:r>
              <a:rPr lang="nl-NL" sz="1800" b="1" dirty="0" smtClean="0">
                <a:solidFill>
                  <a:schemeClr val="accent6"/>
                </a:solidFill>
              </a:rPr>
              <a:t> </a:t>
            </a:r>
            <a:r>
              <a:rPr lang="nl-NL" sz="1800" b="1" dirty="0" err="1" smtClean="0">
                <a:solidFill>
                  <a:schemeClr val="accent6"/>
                </a:solidFill>
              </a:rPr>
              <a:t>other</a:t>
            </a:r>
            <a:r>
              <a:rPr lang="nl-NL" sz="1800" b="1" dirty="0" smtClean="0">
                <a:solidFill>
                  <a:schemeClr val="accent6"/>
                </a:solidFill>
              </a:rPr>
              <a:t> (‘</a:t>
            </a:r>
            <a:r>
              <a:rPr lang="nl-NL" sz="1800" b="1" dirty="0" err="1">
                <a:solidFill>
                  <a:schemeClr val="accent6"/>
                </a:solidFill>
              </a:rPr>
              <a:t>secret</a:t>
            </a:r>
            <a:r>
              <a:rPr lang="nl-NL" sz="1800" b="1" dirty="0">
                <a:solidFill>
                  <a:schemeClr val="accent6"/>
                </a:solidFill>
              </a:rPr>
              <a:t>’) </a:t>
            </a:r>
            <a:r>
              <a:rPr lang="nl-NL" sz="1800" b="1" dirty="0" err="1" smtClean="0">
                <a:solidFill>
                  <a:schemeClr val="accent6"/>
                </a:solidFill>
              </a:rPr>
              <a:t>materials</a:t>
            </a:r>
            <a:r>
              <a:rPr lang="nl-NL" sz="1800" b="1" dirty="0" smtClean="0">
                <a:solidFill>
                  <a:schemeClr val="accent6"/>
                </a:solidFill>
              </a:rPr>
              <a:t>**</a:t>
            </a:r>
            <a:endParaRPr lang="nl-NL" sz="1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nl-NL" sz="1800" dirty="0" smtClean="0"/>
              <a:t>**</a:t>
            </a:r>
            <a:r>
              <a:rPr lang="nl-NL" sz="1800" dirty="0" err="1" smtClean="0"/>
              <a:t>Biodegradable</a:t>
            </a:r>
            <a:r>
              <a:rPr lang="nl-NL" sz="1800" dirty="0" smtClean="0"/>
              <a:t> in water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Other polymers: </a:t>
            </a:r>
            <a:endParaRPr lang="en-US" sz="1800" b="1" dirty="0"/>
          </a:p>
          <a:p>
            <a:r>
              <a:rPr lang="en-US" sz="1800" b="1" dirty="0" smtClean="0">
                <a:solidFill>
                  <a:schemeClr val="accent6"/>
                </a:solidFill>
              </a:rPr>
              <a:t>Polyurethane</a:t>
            </a:r>
          </a:p>
          <a:p>
            <a:r>
              <a:rPr lang="en-US" sz="1800" dirty="0" smtClean="0"/>
              <a:t>PVC</a:t>
            </a:r>
          </a:p>
          <a:p>
            <a:r>
              <a:rPr lang="en-US" sz="1800" dirty="0" smtClean="0"/>
              <a:t>Polyethylene (conventional </a:t>
            </a:r>
            <a:r>
              <a:rPr lang="en-US" sz="1800" dirty="0" err="1" smtClean="0"/>
              <a:t>dollyrope</a:t>
            </a:r>
            <a:r>
              <a:rPr lang="en-US" sz="1800" dirty="0" smtClean="0"/>
              <a:t>)</a:t>
            </a:r>
            <a:endParaRPr lang="nl-NL" sz="1800" dirty="0"/>
          </a:p>
        </p:txBody>
      </p:sp>
      <p:pic>
        <p:nvPicPr>
          <p:cNvPr id="18434" name="Picture 2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8640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9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8136904" cy="1084191"/>
          </a:xfrm>
        </p:spPr>
        <p:txBody>
          <a:bodyPr/>
          <a:lstStyle/>
          <a:p>
            <a:r>
              <a:rPr lang="nl-NL" dirty="0" err="1" smtClean="0"/>
              <a:t>Testing</a:t>
            </a:r>
            <a:r>
              <a:rPr lang="nl-NL" dirty="0" smtClean="0"/>
              <a:t> at </a:t>
            </a:r>
            <a:r>
              <a:rPr lang="nl-NL" dirty="0" err="1" smtClean="0"/>
              <a:t>sea</a:t>
            </a:r>
            <a:r>
              <a:rPr lang="nl-NL" dirty="0" smtClean="0"/>
              <a:t> april-august 2016</a:t>
            </a:r>
            <a:endParaRPr lang="nl-NL" dirty="0"/>
          </a:p>
        </p:txBody>
      </p:sp>
      <p:pic>
        <p:nvPicPr>
          <p:cNvPr id="4099" name="Picture 3" descr="C:\Users\strie007\AppData\Local\Microsoft\Windows\Temporary Internet Files\Content.Outlook\PX07539A\IMG_40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0" r="8490" b="1104"/>
          <a:stretch/>
        </p:blipFill>
        <p:spPr bwMode="auto">
          <a:xfrm>
            <a:off x="0" y="1180765"/>
            <a:ext cx="2659546" cy="467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9546" y="3429000"/>
            <a:ext cx="33526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Materials</a:t>
            </a:r>
            <a:r>
              <a:rPr lang="nl-NL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Grey</a:t>
            </a:r>
            <a:r>
              <a:rPr lang="nl-NL" dirty="0" smtClean="0"/>
              <a:t>: TPS/</a:t>
            </a:r>
            <a:r>
              <a:rPr lang="nl-NL" dirty="0" err="1" smtClean="0"/>
              <a:t>Solanyl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Green/blue: </a:t>
            </a:r>
            <a:r>
              <a:rPr lang="nl-NL" dirty="0" err="1" smtClean="0"/>
              <a:t>Polyurethane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Brown: </a:t>
            </a:r>
            <a:r>
              <a:rPr lang="nl-NL" dirty="0" err="1" smtClean="0"/>
              <a:t>yakleather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Light blue: pvc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Orange/green </a:t>
            </a:r>
            <a:r>
              <a:rPr lang="nl-NL" dirty="0" err="1" smtClean="0"/>
              <a:t>threads</a:t>
            </a:r>
            <a:r>
              <a:rPr lang="nl-NL" dirty="0" smtClean="0"/>
              <a:t>: ‘</a:t>
            </a:r>
            <a:r>
              <a:rPr lang="nl-NL" dirty="0" err="1" smtClean="0"/>
              <a:t>secret</a:t>
            </a:r>
            <a:r>
              <a:rPr lang="nl-NL" dirty="0" smtClean="0"/>
              <a:t>’ </a:t>
            </a:r>
            <a:r>
              <a:rPr lang="nl-NL" dirty="0" err="1" smtClean="0"/>
              <a:t>materials</a:t>
            </a:r>
            <a:endParaRPr lang="nl-NL" dirty="0"/>
          </a:p>
        </p:txBody>
      </p:sp>
      <p:pic>
        <p:nvPicPr>
          <p:cNvPr id="21507" name="Picture 3" descr="C:\Users\strie007\Desktop\Bestanden\VisPluisVrij\IMG_73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/>
          <a:stretch/>
        </p:blipFill>
        <p:spPr bwMode="auto">
          <a:xfrm>
            <a:off x="2784036" y="1196752"/>
            <a:ext cx="3228124" cy="217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strie007\AppData\Local\Microsoft\Windows\Temporary Internet Files\Content.Outlook\PX07539A\IMG_5042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70" y="1196752"/>
            <a:ext cx="3022434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trie007\Desktop\8dfbae1c-a535-4f95-a1c3-371c3821ce91_logo_WUR_RGB_intern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8728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75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Large </a:t>
            </a:r>
            <a:r>
              <a:rPr lang="nl-NL" dirty="0" err="1" smtClean="0"/>
              <a:t>scale</a:t>
            </a:r>
            <a:r>
              <a:rPr lang="nl-NL" dirty="0" smtClean="0"/>
              <a:t> </a:t>
            </a:r>
            <a:r>
              <a:rPr lang="nl-NL" dirty="0" err="1" smtClean="0"/>
              <a:t>testing</a:t>
            </a:r>
            <a:r>
              <a:rPr lang="nl-NL" dirty="0" smtClean="0"/>
              <a:t> </a:t>
            </a:r>
            <a:r>
              <a:rPr lang="nl-NL" dirty="0" err="1" smtClean="0"/>
              <a:t>oct</a:t>
            </a:r>
            <a:r>
              <a:rPr lang="nl-NL" dirty="0" smtClean="0"/>
              <a:t>-dec 2016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Four</a:t>
            </a:r>
            <a:r>
              <a:rPr lang="nl-NL" dirty="0" smtClean="0"/>
              <a:t> </a:t>
            </a:r>
            <a:r>
              <a:rPr lang="nl-NL" dirty="0" err="1" smtClean="0"/>
              <a:t>materials</a:t>
            </a:r>
            <a:r>
              <a:rPr lang="nl-NL" dirty="0" smtClean="0"/>
              <a:t>: </a:t>
            </a:r>
            <a:r>
              <a:rPr lang="nl-NL" dirty="0" err="1" smtClean="0"/>
              <a:t>polyurethane</a:t>
            </a:r>
            <a:r>
              <a:rPr lang="nl-NL" dirty="0" smtClean="0"/>
              <a:t>, </a:t>
            </a:r>
            <a:r>
              <a:rPr lang="nl-NL" dirty="0" err="1" smtClean="0"/>
              <a:t>natural</a:t>
            </a:r>
            <a:r>
              <a:rPr lang="nl-NL" dirty="0" smtClean="0"/>
              <a:t> </a:t>
            </a:r>
            <a:r>
              <a:rPr lang="nl-NL" dirty="0" err="1" smtClean="0"/>
              <a:t>fibres</a:t>
            </a:r>
            <a:r>
              <a:rPr lang="nl-NL" dirty="0" smtClean="0"/>
              <a:t>, </a:t>
            </a:r>
            <a:r>
              <a:rPr lang="nl-NL" dirty="0" err="1" smtClean="0"/>
              <a:t>yak</a:t>
            </a:r>
            <a:r>
              <a:rPr lang="nl-NL" dirty="0" smtClean="0"/>
              <a:t> </a:t>
            </a:r>
            <a:r>
              <a:rPr lang="nl-NL" dirty="0" err="1" smtClean="0"/>
              <a:t>leather</a:t>
            </a:r>
            <a:r>
              <a:rPr lang="nl-NL" dirty="0" smtClean="0"/>
              <a:t>, ‘</a:t>
            </a:r>
            <a:r>
              <a:rPr lang="nl-NL" dirty="0" err="1" smtClean="0"/>
              <a:t>secret</a:t>
            </a:r>
            <a:r>
              <a:rPr lang="nl-NL" dirty="0" smtClean="0"/>
              <a:t>’ </a:t>
            </a:r>
            <a:r>
              <a:rPr lang="nl-NL" dirty="0" err="1" smtClean="0"/>
              <a:t>materials</a:t>
            </a:r>
            <a:endParaRPr lang="nl-NL" dirty="0" smtClean="0"/>
          </a:p>
          <a:p>
            <a:r>
              <a:rPr lang="nl-NL" dirty="0" smtClean="0"/>
              <a:t>First: </a:t>
            </a:r>
            <a:r>
              <a:rPr lang="nl-NL" dirty="0" err="1" smtClean="0"/>
              <a:t>testing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seawater</a:t>
            </a:r>
            <a:r>
              <a:rPr lang="nl-NL" dirty="0" smtClean="0"/>
              <a:t> tank</a:t>
            </a:r>
          </a:p>
          <a:p>
            <a:r>
              <a:rPr lang="nl-NL" dirty="0" err="1" smtClean="0"/>
              <a:t>Then</a:t>
            </a:r>
            <a:r>
              <a:rPr lang="nl-NL" dirty="0" smtClean="0"/>
              <a:t>: large </a:t>
            </a:r>
            <a:r>
              <a:rPr lang="nl-NL" dirty="0" err="1" smtClean="0"/>
              <a:t>scale</a:t>
            </a:r>
            <a:r>
              <a:rPr lang="nl-NL" dirty="0" smtClean="0"/>
              <a:t> </a:t>
            </a:r>
            <a:r>
              <a:rPr lang="nl-NL" dirty="0" err="1" smtClean="0"/>
              <a:t>testing</a:t>
            </a:r>
            <a:r>
              <a:rPr lang="nl-NL" dirty="0" smtClean="0"/>
              <a:t> at </a:t>
            </a:r>
            <a:r>
              <a:rPr lang="nl-NL" dirty="0" err="1" smtClean="0"/>
              <a:t>sea</a:t>
            </a:r>
            <a:r>
              <a:rPr lang="nl-NL" dirty="0" smtClean="0"/>
              <a:t> (35m2 of </a:t>
            </a:r>
            <a:r>
              <a:rPr lang="nl-NL" dirty="0" err="1" smtClean="0"/>
              <a:t>the</a:t>
            </a:r>
            <a:r>
              <a:rPr lang="nl-NL" dirty="0" smtClean="0"/>
              <a:t> net </a:t>
            </a:r>
            <a:r>
              <a:rPr lang="nl-NL" dirty="0" err="1" smtClean="0"/>
              <a:t>covered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alternative</a:t>
            </a:r>
            <a:r>
              <a:rPr lang="nl-NL" dirty="0" smtClean="0"/>
              <a:t> </a:t>
            </a:r>
            <a:r>
              <a:rPr lang="nl-NL" dirty="0" err="1" smtClean="0"/>
              <a:t>material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Option: </a:t>
            </a:r>
            <a:r>
              <a:rPr lang="nl-NL" dirty="0" err="1" smtClean="0"/>
              <a:t>testing</a:t>
            </a:r>
            <a:r>
              <a:rPr lang="nl-NL" dirty="0" smtClean="0"/>
              <a:t> in Germany?</a:t>
            </a:r>
            <a:endParaRPr lang="nl-NL" dirty="0"/>
          </a:p>
        </p:txBody>
      </p:sp>
      <p:pic>
        <p:nvPicPr>
          <p:cNvPr id="12290" name="Picture 2" descr="C:\Users\strie007\Desktop\8dfbae1c-a535-4f95-a1c3-371c3821ce91_logo_WUR_RGB_inter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8728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5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Behaviour</a:t>
            </a:r>
            <a:r>
              <a:rPr lang="nl-NL" dirty="0" smtClean="0"/>
              <a:t> &amp; </a:t>
            </a:r>
            <a:r>
              <a:rPr lang="nl-NL" dirty="0" err="1" smtClean="0"/>
              <a:t>litter</a:t>
            </a:r>
            <a:r>
              <a:rPr lang="nl-NL" dirty="0" smtClean="0"/>
              <a:t> management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1"/>
          <a:stretch/>
        </p:blipFill>
        <p:spPr>
          <a:xfrm>
            <a:off x="792088" y="4368286"/>
            <a:ext cx="2987824" cy="1872208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>
          <a:xfrm>
            <a:off x="3995936" y="4869160"/>
            <a:ext cx="75894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034364" y="1502782"/>
            <a:ext cx="49301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dirty="0" err="1" smtClean="0"/>
              <a:t>Objective</a:t>
            </a:r>
            <a:r>
              <a:rPr lang="nl-NL" dirty="0" smtClean="0"/>
              <a:t>: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prevent</a:t>
            </a:r>
            <a:r>
              <a:rPr lang="nl-NL" dirty="0" smtClean="0"/>
              <a:t> </a:t>
            </a:r>
            <a:r>
              <a:rPr lang="nl-NL" dirty="0" err="1" smtClean="0"/>
              <a:t>dollyrope</a:t>
            </a:r>
            <a:r>
              <a:rPr lang="nl-NL" dirty="0" smtClean="0"/>
              <a:t> </a:t>
            </a:r>
            <a:r>
              <a:rPr lang="nl-NL" dirty="0" err="1" smtClean="0"/>
              <a:t>threads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entering </a:t>
            </a:r>
            <a:r>
              <a:rPr lang="nl-NL" dirty="0" err="1" smtClean="0"/>
              <a:t>the</a:t>
            </a:r>
            <a:r>
              <a:rPr lang="nl-NL" dirty="0" smtClean="0"/>
              <a:t> marine environment &amp; </a:t>
            </a:r>
            <a:r>
              <a:rPr lang="nl-NL" dirty="0" err="1" smtClean="0"/>
              <a:t>improvement</a:t>
            </a:r>
            <a:r>
              <a:rPr lang="nl-NL" dirty="0" smtClean="0"/>
              <a:t> of </a:t>
            </a:r>
            <a:r>
              <a:rPr lang="nl-NL" dirty="0" err="1" smtClean="0"/>
              <a:t>litter</a:t>
            </a:r>
            <a:r>
              <a:rPr lang="nl-NL" dirty="0" smtClean="0"/>
              <a:t> </a:t>
            </a:r>
            <a:r>
              <a:rPr lang="nl-NL" dirty="0" err="1" smtClean="0"/>
              <a:t>collection</a:t>
            </a:r>
            <a:r>
              <a:rPr lang="nl-NL" dirty="0" smtClean="0"/>
              <a:t> in </a:t>
            </a:r>
            <a:r>
              <a:rPr lang="nl-NL" dirty="0" err="1" smtClean="0"/>
              <a:t>fisheries</a:t>
            </a:r>
            <a:r>
              <a:rPr lang="nl-NL" dirty="0" smtClean="0"/>
              <a:t> </a:t>
            </a:r>
            <a:r>
              <a:rPr lang="nl-NL" dirty="0" err="1" smtClean="0"/>
              <a:t>harbours</a:t>
            </a:r>
            <a:endParaRPr lang="nl-NL" dirty="0" smtClean="0"/>
          </a:p>
          <a:p>
            <a:r>
              <a:rPr lang="nl-NL" dirty="0" smtClean="0"/>
              <a:t>Method: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Facilitating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stakeholder </a:t>
            </a:r>
            <a:r>
              <a:rPr lang="nl-NL" dirty="0" err="1" smtClean="0"/>
              <a:t>process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make </a:t>
            </a:r>
            <a:r>
              <a:rPr lang="nl-NL" dirty="0" err="1" smtClean="0"/>
              <a:t>collective</a:t>
            </a:r>
            <a:r>
              <a:rPr lang="nl-NL" dirty="0" smtClean="0"/>
              <a:t> </a:t>
            </a:r>
            <a:r>
              <a:rPr lang="nl-NL" dirty="0" err="1" smtClean="0"/>
              <a:t>agreements</a:t>
            </a:r>
            <a:r>
              <a:rPr lang="nl-NL" dirty="0" smtClean="0"/>
              <a:t> on </a:t>
            </a:r>
            <a:r>
              <a:rPr lang="nl-NL" dirty="0" err="1" smtClean="0"/>
              <a:t>litter</a:t>
            </a:r>
            <a:r>
              <a:rPr lang="nl-NL" dirty="0" smtClean="0"/>
              <a:t> management on board </a:t>
            </a:r>
            <a:r>
              <a:rPr lang="nl-NL" dirty="0" err="1" smtClean="0"/>
              <a:t>and</a:t>
            </a:r>
            <a:r>
              <a:rPr lang="nl-NL" dirty="0" smtClean="0"/>
              <a:t> in </a:t>
            </a:r>
            <a:r>
              <a:rPr lang="nl-NL" dirty="0" err="1" smtClean="0"/>
              <a:t>fishing</a:t>
            </a:r>
            <a:r>
              <a:rPr lang="nl-NL" dirty="0" smtClean="0"/>
              <a:t> </a:t>
            </a:r>
            <a:r>
              <a:rPr lang="nl-NL" dirty="0" err="1" smtClean="0"/>
              <a:t>harbours</a:t>
            </a:r>
            <a:endParaRPr lang="nl-NL" dirty="0" smtClean="0"/>
          </a:p>
          <a:p>
            <a:r>
              <a:rPr lang="nl-NL" dirty="0" err="1" smtClean="0"/>
              <a:t>Result</a:t>
            </a:r>
            <a:r>
              <a:rPr lang="nl-NL" dirty="0" smtClean="0"/>
              <a:t>: 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 development (i.e. Green Deal </a:t>
            </a:r>
            <a:r>
              <a:rPr lang="nl-NL" dirty="0" err="1" smtClean="0"/>
              <a:t>Fisheries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2050" name="Picture 2" descr="http://www.main-bv.nl/uploads/tx_templavoila/Main_79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/>
          <a:stretch/>
        </p:blipFill>
        <p:spPr bwMode="auto">
          <a:xfrm>
            <a:off x="5076056" y="4365103"/>
            <a:ext cx="2952328" cy="187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JL-RECHTS 10"/>
          <p:cNvSpPr/>
          <p:nvPr/>
        </p:nvSpPr>
        <p:spPr>
          <a:xfrm rot="5400000">
            <a:off x="1949560" y="3614872"/>
            <a:ext cx="56436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 descr="http://static0.hln.be/static/photo/2009/1/16/11/media_xl_91988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1978" r="4000" b="-1014"/>
          <a:stretch/>
        </p:blipFill>
        <p:spPr bwMode="auto">
          <a:xfrm>
            <a:off x="740979" y="1502782"/>
            <a:ext cx="3110941" cy="20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strie007\Desktop\8dfbae1c-a535-4f95-a1c3-371c3821ce91_logo_WUR_RGB_intern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0" y="6274737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574" y="231373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cooperation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475656" y="2276872"/>
            <a:ext cx="864096" cy="3801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478608" y="2275285"/>
            <a:ext cx="864096" cy="6396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475656" y="2924944"/>
            <a:ext cx="864096" cy="5079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475656" y="3442866"/>
            <a:ext cx="864096" cy="12822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475656" y="4725144"/>
            <a:ext cx="864096" cy="423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1475656" y="5148808"/>
            <a:ext cx="864096" cy="9444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3943618" y="2276872"/>
            <a:ext cx="864096" cy="3801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3946570" y="2275285"/>
            <a:ext cx="864096" cy="6396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3943618" y="2924944"/>
            <a:ext cx="864096" cy="52789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3943618" y="3462808"/>
            <a:ext cx="864096" cy="5095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3943618" y="3982317"/>
            <a:ext cx="864096" cy="7428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3943618" y="4735115"/>
            <a:ext cx="864096" cy="1358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2702579" y="2276872"/>
            <a:ext cx="864096" cy="3801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2705531" y="2275285"/>
            <a:ext cx="864096" cy="6396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2702579" y="2924944"/>
            <a:ext cx="864096" cy="5179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2702579" y="3452838"/>
            <a:ext cx="864096" cy="3362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2702579" y="3799013"/>
            <a:ext cx="864096" cy="13497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2702579" y="5148808"/>
            <a:ext cx="864096" cy="9444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/>
          <p:cNvSpPr txBox="1"/>
          <p:nvPr/>
        </p:nvSpPr>
        <p:spPr>
          <a:xfrm>
            <a:off x="542339" y="1830051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Country:     X                Y                  Z</a:t>
            </a:r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5403123" y="2105639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coordination meetings &amp; </a:t>
            </a:r>
            <a:r>
              <a:rPr lang="en-US" dirty="0"/>
              <a:t>k</a:t>
            </a:r>
            <a:r>
              <a:rPr lang="en-US" dirty="0" smtClean="0"/>
              <a:t>nowledge exchange trips with participants</a:t>
            </a:r>
            <a:endParaRPr lang="nl-NL" dirty="0"/>
          </a:p>
        </p:txBody>
      </p:sp>
      <p:cxnSp>
        <p:nvCxnSpPr>
          <p:cNvPr id="32" name="Rechte verbindingslijn met pijl 31"/>
          <p:cNvCxnSpPr/>
          <p:nvPr/>
        </p:nvCxnSpPr>
        <p:spPr>
          <a:xfrm>
            <a:off x="4862819" y="3709655"/>
            <a:ext cx="501269" cy="79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5364088" y="346280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 materials and designs</a:t>
            </a:r>
            <a:endParaRPr lang="nl-NL" dirty="0"/>
          </a:p>
        </p:txBody>
      </p:sp>
      <p:cxnSp>
        <p:nvCxnSpPr>
          <p:cNvPr id="37" name="Rechte verbindingslijn met pijl 36"/>
          <p:cNvCxnSpPr/>
          <p:nvPr/>
        </p:nvCxnSpPr>
        <p:spPr>
          <a:xfrm>
            <a:off x="4862819" y="4325660"/>
            <a:ext cx="501269" cy="79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5364088" y="41397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 net design</a:t>
            </a:r>
            <a:endParaRPr lang="nl-NL" dirty="0"/>
          </a:p>
        </p:txBody>
      </p:sp>
      <p:cxnSp>
        <p:nvCxnSpPr>
          <p:cNvPr id="39" name="Rechte verbindingslijn met pijl 38"/>
          <p:cNvCxnSpPr/>
          <p:nvPr/>
        </p:nvCxnSpPr>
        <p:spPr>
          <a:xfrm>
            <a:off x="4872128" y="5481762"/>
            <a:ext cx="501269" cy="79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5373397" y="52958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Awareness &amp; litter management</a:t>
            </a:r>
            <a:endParaRPr lang="nl-NL" dirty="0"/>
          </a:p>
        </p:txBody>
      </p:sp>
      <p:cxnSp>
        <p:nvCxnSpPr>
          <p:cNvPr id="41" name="Rechte verbindingslijn met pijl 40"/>
          <p:cNvCxnSpPr/>
          <p:nvPr/>
        </p:nvCxnSpPr>
        <p:spPr>
          <a:xfrm>
            <a:off x="4903116" y="2587207"/>
            <a:ext cx="501269" cy="79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/>
          <p:cNvSpPr txBox="1"/>
          <p:nvPr/>
        </p:nvSpPr>
        <p:spPr>
          <a:xfrm>
            <a:off x="5348018" y="299923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Testing each others results</a:t>
            </a:r>
            <a:endParaRPr lang="nl-NL" dirty="0"/>
          </a:p>
        </p:txBody>
      </p:sp>
      <p:cxnSp>
        <p:nvCxnSpPr>
          <p:cNvPr id="43" name="Rechte verbindingslijn met pijl 42"/>
          <p:cNvCxnSpPr/>
          <p:nvPr/>
        </p:nvCxnSpPr>
        <p:spPr>
          <a:xfrm>
            <a:off x="4925249" y="3159224"/>
            <a:ext cx="501269" cy="79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inkeraccolade 43"/>
          <p:cNvSpPr/>
          <p:nvPr/>
        </p:nvSpPr>
        <p:spPr>
          <a:xfrm>
            <a:off x="971600" y="2276872"/>
            <a:ext cx="422769" cy="115854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44"/>
          <p:cNvSpPr txBox="1"/>
          <p:nvPr/>
        </p:nvSpPr>
        <p:spPr>
          <a:xfrm>
            <a:off x="-36512" y="2566645"/>
            <a:ext cx="111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activities</a:t>
            </a:r>
            <a:endParaRPr lang="nl-NL" dirty="0"/>
          </a:p>
        </p:txBody>
      </p:sp>
      <p:sp>
        <p:nvSpPr>
          <p:cNvPr id="46" name="Linkeraccolade 45"/>
          <p:cNvSpPr/>
          <p:nvPr/>
        </p:nvSpPr>
        <p:spPr>
          <a:xfrm>
            <a:off x="1004145" y="3490201"/>
            <a:ext cx="422769" cy="2603095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Tekstvak 46"/>
          <p:cNvSpPr txBox="1"/>
          <p:nvPr/>
        </p:nvSpPr>
        <p:spPr>
          <a:xfrm>
            <a:off x="-48742" y="4177705"/>
            <a:ext cx="1161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variations in focus</a:t>
            </a:r>
            <a:endParaRPr lang="nl-NL" dirty="0"/>
          </a:p>
        </p:txBody>
      </p:sp>
      <p:pic>
        <p:nvPicPr>
          <p:cNvPr id="19458" name="Picture 2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4475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9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Dolly Rope &amp; where is it being used</a:t>
            </a:r>
          </a:p>
          <a:p>
            <a:r>
              <a:rPr lang="en-US" dirty="0" smtClean="0"/>
              <a:t>Why this project?</a:t>
            </a:r>
          </a:p>
          <a:p>
            <a:r>
              <a:rPr lang="en-US" dirty="0" smtClean="0"/>
              <a:t>Three strategies within the Dutch </a:t>
            </a:r>
            <a:r>
              <a:rPr lang="en-US" dirty="0" err="1" smtClean="0"/>
              <a:t>Dollyrope</a:t>
            </a:r>
            <a:r>
              <a:rPr lang="en-US" dirty="0" smtClean="0"/>
              <a:t> project: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Alternative materials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Alternative net design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Awareness &amp; litter management</a:t>
            </a:r>
          </a:p>
          <a:p>
            <a:r>
              <a:rPr lang="en-US" dirty="0" smtClean="0"/>
              <a:t>Dolly Rope &amp; OSPAR Regional Action Plan</a:t>
            </a:r>
          </a:p>
          <a:p>
            <a:r>
              <a:rPr lang="en-US" dirty="0" smtClean="0"/>
              <a:t>Regional cooperation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WageningenUR logo">
            <a:hlinkClick r:id="rId2" tooltip="Wageningen University &amp; Research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6978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5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01" t="14781" r="19000" b="6960"/>
          <a:stretch/>
        </p:blipFill>
        <p:spPr>
          <a:xfrm>
            <a:off x="2927648" y="1458548"/>
            <a:ext cx="5472658" cy="472150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Knowledge exchange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16488"/>
            <a:ext cx="956866" cy="7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30" y="2187432"/>
            <a:ext cx="956866" cy="7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67" y="3819302"/>
            <a:ext cx="956866" cy="7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85184"/>
            <a:ext cx="956866" cy="7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Rechte verbindingslijn met pijl 12"/>
          <p:cNvCxnSpPr/>
          <p:nvPr/>
        </p:nvCxnSpPr>
        <p:spPr>
          <a:xfrm flipV="1">
            <a:off x="3271373" y="4289163"/>
            <a:ext cx="682642" cy="691832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3453253" y="2571020"/>
            <a:ext cx="2686625" cy="2448920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3662342" y="2062256"/>
            <a:ext cx="3553242" cy="2957684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7359550" y="2414859"/>
            <a:ext cx="441601" cy="312323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V="1">
            <a:off x="5187734" y="3061233"/>
            <a:ext cx="1428544" cy="1087998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 bwMode="auto">
          <a:xfrm>
            <a:off x="194683" y="1644862"/>
            <a:ext cx="2025598" cy="14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 descr="Preparing the launch of the Pulswing gear III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7"/>
          <a:stretch/>
        </p:blipFill>
        <p:spPr bwMode="auto">
          <a:xfrm>
            <a:off x="194683" y="3284984"/>
            <a:ext cx="1997467" cy="276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eraccolade 30"/>
          <p:cNvSpPr/>
          <p:nvPr/>
        </p:nvSpPr>
        <p:spPr>
          <a:xfrm>
            <a:off x="2195736" y="1644862"/>
            <a:ext cx="1092789" cy="4407676"/>
          </a:xfrm>
          <a:prstGeom prst="rightBrace">
            <a:avLst>
              <a:gd name="adj1" fmla="val 8333"/>
              <a:gd name="adj2" fmla="val 49012"/>
            </a:avLst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338" name="Picture 2" descr="C:\Users\strie007\Desktop\8dfbae1c-a535-4f95-a1c3-371c3821ce91_logo_WUR_RGB_interne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3" y="6309320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04" y="244475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8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04664"/>
            <a:ext cx="7200900" cy="1079500"/>
          </a:xfrm>
        </p:spPr>
        <p:txBody>
          <a:bodyPr/>
          <a:lstStyle/>
          <a:p>
            <a:pPr eaLnBrk="1" hangingPunct="1"/>
            <a:r>
              <a:rPr lang="nl-NL" dirty="0" err="1" smtClean="0"/>
              <a:t>Regional</a:t>
            </a:r>
            <a:r>
              <a:rPr lang="nl-NL" dirty="0" smtClean="0"/>
              <a:t> Cooperation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71550" y="3309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1520" y="1225659"/>
            <a:ext cx="8640960" cy="4147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Idea on regional cooperation discussed 11-01-2016, Hamburg: 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b="1" dirty="0" smtClean="0"/>
              <a:t>shared vision</a:t>
            </a:r>
            <a:r>
              <a:rPr lang="en-US" dirty="0" smtClean="0"/>
              <a:t>, use of logos and meetings, but </a:t>
            </a:r>
            <a:r>
              <a:rPr lang="en-US" b="1" dirty="0" smtClean="0"/>
              <a:t>variations in focus</a:t>
            </a:r>
            <a:r>
              <a:rPr lang="en-US" dirty="0" smtClean="0"/>
              <a:t> &amp; funding on the different solution strategies for each country, region or province</a:t>
            </a:r>
          </a:p>
          <a:p>
            <a:r>
              <a:rPr lang="en-US" b="1" dirty="0" smtClean="0"/>
              <a:t>Central </a:t>
            </a:r>
            <a:r>
              <a:rPr lang="en-US" b="1" dirty="0"/>
              <a:t>coordination </a:t>
            </a:r>
            <a:r>
              <a:rPr lang="en-US" dirty="0" smtClean="0"/>
              <a:t>to make sure experiences and ideas are shared in such a way that all people involved get the most out of their national/provincial projects.  </a:t>
            </a:r>
            <a:endParaRPr lang="en-US" dirty="0"/>
          </a:p>
          <a:p>
            <a:r>
              <a:rPr lang="en-US" dirty="0" smtClean="0"/>
              <a:t>To reduce the administrative burden: </a:t>
            </a:r>
            <a:r>
              <a:rPr lang="en-US" b="1" dirty="0" smtClean="0"/>
              <a:t>each country or province </a:t>
            </a:r>
            <a:r>
              <a:rPr lang="en-US" dirty="0" smtClean="0"/>
              <a:t>within a country </a:t>
            </a:r>
            <a:r>
              <a:rPr lang="en-US" b="1" dirty="0" err="1" smtClean="0"/>
              <a:t>organises</a:t>
            </a:r>
            <a:r>
              <a:rPr lang="en-US" b="1" dirty="0" smtClean="0"/>
              <a:t> its own funding </a:t>
            </a:r>
            <a:r>
              <a:rPr lang="en-US" dirty="0" smtClean="0"/>
              <a:t>(national or provincial) instead of a common funding for all countries involved.</a:t>
            </a:r>
          </a:p>
          <a:p>
            <a:r>
              <a:rPr lang="en-US" b="1" dirty="0" smtClean="0"/>
              <a:t>Knowledge exchange</a:t>
            </a:r>
            <a:r>
              <a:rPr lang="en-US" dirty="0" smtClean="0"/>
              <a:t> visits and </a:t>
            </a:r>
            <a:r>
              <a:rPr lang="en-US" b="1" dirty="0" smtClean="0"/>
              <a:t>cooperation in material development and testing at sea</a:t>
            </a:r>
            <a:r>
              <a:rPr lang="en-US" dirty="0" smtClean="0"/>
              <a:t> </a:t>
            </a:r>
          </a:p>
        </p:txBody>
      </p:sp>
      <p:pic>
        <p:nvPicPr>
          <p:cNvPr id="20482" name="Picture 2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24" y="244475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trie007\Desktop\8dfbae1c-a535-4f95-a1c3-371c3821ce91_logo_WUR_RGB_inter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79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052736"/>
            <a:ext cx="6082304" cy="1084191"/>
          </a:xfrm>
        </p:spPr>
        <p:txBody>
          <a:bodyPr/>
          <a:lstStyle/>
          <a:p>
            <a:r>
              <a:rPr lang="nl-NL" dirty="0" err="1" smtClean="0"/>
              <a:t>Discussion</a:t>
            </a:r>
            <a:endParaRPr lang="nl-NL" dirty="0"/>
          </a:p>
        </p:txBody>
      </p:sp>
      <p:pic>
        <p:nvPicPr>
          <p:cNvPr id="15362" name="Picture 2" descr="C:\Users\strie007\Desktop\8dfbae1c-a535-4f95-a1c3-371c3821ce91_logo_WUR_RGB_inter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0081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1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678" y="462731"/>
            <a:ext cx="7776914" cy="1079500"/>
          </a:xfrm>
        </p:spPr>
        <p:txBody>
          <a:bodyPr/>
          <a:lstStyle/>
          <a:p>
            <a:pPr eaLnBrk="1" hangingPunct="1"/>
            <a:r>
              <a:rPr lang="nl-NL" dirty="0" err="1" smtClean="0"/>
              <a:t>Dollyropefree</a:t>
            </a:r>
            <a:r>
              <a:rPr lang="nl-NL" dirty="0" smtClean="0"/>
              <a:t>/</a:t>
            </a:r>
            <a:r>
              <a:rPr lang="nl-NL" dirty="0" err="1" smtClean="0"/>
              <a:t>VisPluisVrij</a:t>
            </a:r>
            <a:endParaRPr lang="nl-NL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71550" y="3309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051670" y="1413668"/>
            <a:ext cx="6624736" cy="48956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Objective: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To achieve a significant reduction in the amount of </a:t>
            </a:r>
            <a:r>
              <a:rPr lang="en-US" sz="2900" dirty="0" err="1"/>
              <a:t>dollyrope</a:t>
            </a:r>
            <a:r>
              <a:rPr lang="en-US" sz="2900" dirty="0"/>
              <a:t> that ends up in the sea 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Philosophy:</a:t>
            </a:r>
          </a:p>
          <a:p>
            <a:pPr marL="0" indent="0">
              <a:buNone/>
            </a:pPr>
            <a:endParaRPr lang="en-US" sz="2900" dirty="0" smtClean="0"/>
          </a:p>
          <a:p>
            <a:r>
              <a:rPr lang="en-US" sz="2900" dirty="0" smtClean="0"/>
              <a:t>‘</a:t>
            </a:r>
            <a:r>
              <a:rPr lang="en-US" sz="2900" dirty="0"/>
              <a:t>F</a:t>
            </a:r>
            <a:r>
              <a:rPr lang="en-US" sz="2900" dirty="0" smtClean="0"/>
              <a:t>rom </a:t>
            </a:r>
            <a:r>
              <a:rPr lang="en-US" sz="2900" dirty="0"/>
              <a:t>innovation to </a:t>
            </a:r>
            <a:r>
              <a:rPr lang="en-US" sz="2900" dirty="0" smtClean="0"/>
              <a:t>implementation through cooperation’</a:t>
            </a:r>
          </a:p>
          <a:p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A collective project:</a:t>
            </a:r>
          </a:p>
          <a:p>
            <a:pPr marL="0" indent="0">
              <a:buNone/>
            </a:pPr>
            <a:endParaRPr lang="en-US" sz="2900" dirty="0" smtClean="0"/>
          </a:p>
          <a:p>
            <a:r>
              <a:rPr lang="en-US" sz="2900" dirty="0" smtClean="0"/>
              <a:t>Fishermen, NGO’s, government(s), material producers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WageningenUR logo">
            <a:hlinkClick r:id="rId2" tooltip="Wageningen University &amp; Research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26" y="146720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6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674003" y="6211262"/>
            <a:ext cx="970403" cy="646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Rechthoek 53"/>
          <p:cNvSpPr/>
          <p:nvPr/>
        </p:nvSpPr>
        <p:spPr>
          <a:xfrm>
            <a:off x="103370" y="955129"/>
            <a:ext cx="1513982" cy="22250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Rechthoek 51"/>
          <p:cNvSpPr/>
          <p:nvPr/>
        </p:nvSpPr>
        <p:spPr>
          <a:xfrm>
            <a:off x="2503576" y="1268760"/>
            <a:ext cx="1750735" cy="13984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8" name="Picture 10" descr="http://mpa.ospar.org/media/site/gen/ospar/logo-osp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4" y="2475852"/>
            <a:ext cx="1401110" cy="59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elijkbenige driehoek 12"/>
          <p:cNvSpPr/>
          <p:nvPr/>
        </p:nvSpPr>
        <p:spPr>
          <a:xfrm>
            <a:off x="2803162" y="365092"/>
            <a:ext cx="6340838" cy="6492908"/>
          </a:xfrm>
          <a:prstGeom prst="triangle">
            <a:avLst/>
          </a:prstGeom>
          <a:solidFill>
            <a:schemeClr val="bg1"/>
          </a:solidFill>
          <a:ln>
            <a:solidFill>
              <a:srgbClr val="EF7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35496" y="4300712"/>
            <a:ext cx="2880775" cy="2128270"/>
          </a:xfrm>
          <a:prstGeom prst="rect">
            <a:avLst/>
          </a:prstGeom>
          <a:solidFill>
            <a:schemeClr val="bg1"/>
          </a:solidFill>
          <a:ln>
            <a:solidFill>
              <a:srgbClr val="EF7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37098"/>
            <a:ext cx="7200900" cy="1079500"/>
          </a:xfrm>
        </p:spPr>
        <p:txBody>
          <a:bodyPr/>
          <a:lstStyle/>
          <a:p>
            <a:r>
              <a:rPr lang="nl-NL" dirty="0" err="1" smtClean="0"/>
              <a:t>DollyropeFree</a:t>
            </a:r>
            <a:r>
              <a:rPr lang="nl-NL" dirty="0" smtClean="0"/>
              <a:t> in context</a:t>
            </a:r>
            <a:endParaRPr lang="nl-NL" dirty="0"/>
          </a:p>
        </p:txBody>
      </p:sp>
      <p:pic>
        <p:nvPicPr>
          <p:cNvPr id="8" name="Picture 14" descr="http://www.wing.nl/style/wing/images/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841489"/>
            <a:ext cx="736652" cy="3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107503" y="5520262"/>
            <a:ext cx="2701264" cy="799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F7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78" y="5643719"/>
            <a:ext cx="710051" cy="5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JL-RECHTS 10"/>
          <p:cNvSpPr/>
          <p:nvPr/>
        </p:nvSpPr>
        <p:spPr>
          <a:xfrm>
            <a:off x="3008408" y="4605482"/>
            <a:ext cx="698116" cy="511189"/>
          </a:xfrm>
          <a:prstGeom prst="rightArrow">
            <a:avLst/>
          </a:prstGeom>
          <a:solidFill>
            <a:srgbClr val="FFC000"/>
          </a:solidFill>
          <a:ln>
            <a:solidFill>
              <a:srgbClr val="EF7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 descr="http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4"/>
          <a:stretch/>
        </p:blipFill>
        <p:spPr bwMode="auto">
          <a:xfrm>
            <a:off x="7576427" y="5661248"/>
            <a:ext cx="811997" cy="110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347" y="5661248"/>
            <a:ext cx="1100029" cy="110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67" y="5661248"/>
            <a:ext cx="1100029" cy="110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87" y="5661248"/>
            <a:ext cx="1100029" cy="110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07" y="5661248"/>
            <a:ext cx="1100029" cy="110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27" y="5661248"/>
            <a:ext cx="1100029" cy="110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4"/>
          <a:stretch/>
        </p:blipFill>
        <p:spPr bwMode="auto">
          <a:xfrm>
            <a:off x="3491880" y="5661248"/>
            <a:ext cx="792088" cy="110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clipartlogo.com/files/images/19/193809/light-bulb-on_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88" y="4187174"/>
            <a:ext cx="830659" cy="102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images.clipartlogo.com/files/images/19/193809/light-bulb-on_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17" y="4204131"/>
            <a:ext cx="830659" cy="102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images.clipartlogo.com/files/images/19/193809/light-bulb-on_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87174"/>
            <a:ext cx="830659" cy="102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images.clipartlogo.com/files/images/19/193809/light-bulb-on_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87174"/>
            <a:ext cx="830659" cy="102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images.clipartlogo.com/files/images/19/193809/light-bulb-on_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87174"/>
            <a:ext cx="830659" cy="102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images.clipartlogo.com/files/images/19/193809/light-bulb-on_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95" y="2576418"/>
            <a:ext cx="872480" cy="10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images.clipartlogo.com/files/images/19/193809/light-bulb-on_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775" y="2576418"/>
            <a:ext cx="872480" cy="10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images.clipartlogo.com/files/images/19/193809/light-bulb-on_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55" y="2576418"/>
            <a:ext cx="872480" cy="10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images.clipartlogo.com/files/images/19/193809/light-bulb-on_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28" y="1053046"/>
            <a:ext cx="872480" cy="10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IJL-OMHOOG 30"/>
          <p:cNvSpPr/>
          <p:nvPr/>
        </p:nvSpPr>
        <p:spPr>
          <a:xfrm>
            <a:off x="4849110" y="1915781"/>
            <a:ext cx="2326100" cy="4772437"/>
          </a:xfrm>
          <a:prstGeom prst="upArrow">
            <a:avLst/>
          </a:prstGeom>
          <a:solidFill>
            <a:srgbClr val="FFC000">
              <a:alpha val="46000"/>
            </a:srgbClr>
          </a:solidFill>
          <a:ln>
            <a:solidFill>
              <a:srgbClr val="F5750B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4" name="Picture 6" descr="http://www.greendeals.nl/wp-content/uploads/2015/03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56" y="1406634"/>
            <a:ext cx="1529509" cy="9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itel 1"/>
          <p:cNvSpPr txBox="1">
            <a:spLocks/>
          </p:cNvSpPr>
          <p:nvPr/>
        </p:nvSpPr>
        <p:spPr bwMode="auto">
          <a:xfrm>
            <a:off x="171170" y="1837796"/>
            <a:ext cx="1473236" cy="35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400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b="1" dirty="0" smtClean="0">
                <a:solidFill>
                  <a:schemeClr val="tx1"/>
                </a:solidFill>
              </a:rPr>
              <a:t>MSFD</a:t>
            </a:r>
          </a:p>
        </p:txBody>
      </p:sp>
      <p:sp>
        <p:nvSpPr>
          <p:cNvPr id="47" name="Titel 1"/>
          <p:cNvSpPr txBox="1">
            <a:spLocks/>
          </p:cNvSpPr>
          <p:nvPr/>
        </p:nvSpPr>
        <p:spPr bwMode="auto">
          <a:xfrm>
            <a:off x="2195736" y="2166294"/>
            <a:ext cx="2447816" cy="80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400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4004A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000" b="1" dirty="0" smtClean="0">
                <a:solidFill>
                  <a:srgbClr val="3B4A1E"/>
                </a:solidFill>
              </a:rPr>
              <a:t>Visserij</a:t>
            </a:r>
            <a:endParaRPr lang="nl-NL" sz="2000" b="1" dirty="0">
              <a:solidFill>
                <a:srgbClr val="3B4A1E"/>
              </a:solidFill>
            </a:endParaRPr>
          </a:p>
        </p:txBody>
      </p:sp>
      <p:pic>
        <p:nvPicPr>
          <p:cNvPr id="2056" name="Picture 8" descr="https://encrypted-tbn2.gstatic.com/images?q=tbn:ANd9GcRmPcmCprR2D8G7lfvw73zy7y6CLiAuTq3bwiWfsQuxKMpTnSulJ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4" y="5564962"/>
            <a:ext cx="1378242" cy="68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noordzee.nl/templates/default/images/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28" y="5555317"/>
            <a:ext cx="884375" cy="6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PIJL-LINKS en -RECHTS 54"/>
          <p:cNvSpPr/>
          <p:nvPr/>
        </p:nvSpPr>
        <p:spPr>
          <a:xfrm rot="16200000">
            <a:off x="2008695" y="3310160"/>
            <a:ext cx="1436358" cy="377893"/>
          </a:xfrm>
          <a:prstGeom prst="leftRightArrow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http://www.primaonderwijs.nl/logospel/library/photos/pages/logo/rijksoverheid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8" t="22586" r="27122" b="25375"/>
          <a:stretch/>
        </p:blipFill>
        <p:spPr bwMode="auto">
          <a:xfrm>
            <a:off x="368151" y="994198"/>
            <a:ext cx="963489" cy="8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PIJL-RECHTS 40"/>
          <p:cNvSpPr/>
          <p:nvPr/>
        </p:nvSpPr>
        <p:spPr>
          <a:xfrm rot="10800000">
            <a:off x="4367118" y="1602464"/>
            <a:ext cx="718275" cy="511189"/>
          </a:xfrm>
          <a:prstGeom prst="rightArrow">
            <a:avLst/>
          </a:prstGeom>
          <a:solidFill>
            <a:srgbClr val="FFC000"/>
          </a:solidFill>
          <a:ln>
            <a:solidFill>
              <a:srgbClr val="EF7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PIJL-RECHTS 41"/>
          <p:cNvSpPr/>
          <p:nvPr/>
        </p:nvSpPr>
        <p:spPr>
          <a:xfrm rot="10800000">
            <a:off x="1679116" y="1650732"/>
            <a:ext cx="710618" cy="511189"/>
          </a:xfrm>
          <a:prstGeom prst="rightArrow">
            <a:avLst/>
          </a:prstGeom>
          <a:solidFill>
            <a:srgbClr val="FFC000"/>
          </a:solidFill>
          <a:ln>
            <a:solidFill>
              <a:srgbClr val="EF7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PIJL-LINKS en -RECHTS 42"/>
          <p:cNvSpPr/>
          <p:nvPr/>
        </p:nvSpPr>
        <p:spPr>
          <a:xfrm rot="16200000">
            <a:off x="362919" y="3551506"/>
            <a:ext cx="953662" cy="377893"/>
          </a:xfrm>
          <a:prstGeom prst="leftRightArrow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51520" y="4394474"/>
            <a:ext cx="251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b="1" dirty="0" smtClean="0"/>
              <a:t>Project </a:t>
            </a:r>
            <a:r>
              <a:rPr lang="nl-NL" b="1" dirty="0" err="1" smtClean="0"/>
              <a:t>coördination</a:t>
            </a:r>
            <a:endParaRPr lang="nl-NL" b="1" dirty="0"/>
          </a:p>
        </p:txBody>
      </p:sp>
      <p:sp>
        <p:nvSpPr>
          <p:cNvPr id="44" name="Tekstvak 43"/>
          <p:cNvSpPr txBox="1"/>
          <p:nvPr/>
        </p:nvSpPr>
        <p:spPr>
          <a:xfrm>
            <a:off x="4832695" y="3761740"/>
            <a:ext cx="251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Innovation process</a:t>
            </a:r>
            <a:endParaRPr lang="nl-NL" b="1" dirty="0"/>
          </a:p>
        </p:txBody>
      </p:sp>
      <p:pic>
        <p:nvPicPr>
          <p:cNvPr id="46" name="Picture 2" descr="WageningenUR logo">
            <a:hlinkClick r:id="rId13" tooltip="Wageningen University &amp; Research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16" y="4901661"/>
            <a:ext cx="1721484" cy="32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2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628" y="332656"/>
            <a:ext cx="7200900" cy="1079500"/>
          </a:xfrm>
        </p:spPr>
        <p:txBody>
          <a:bodyPr/>
          <a:lstStyle/>
          <a:p>
            <a:pPr eaLnBrk="1" hangingPunct="1"/>
            <a:r>
              <a:rPr lang="nl-NL" dirty="0" smtClean="0"/>
              <a:t>A joint investment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71550" y="3309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23578" y="1153651"/>
            <a:ext cx="7200900" cy="41475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‘</a:t>
            </a:r>
            <a:r>
              <a:rPr lang="nl-NL" b="1" dirty="0" err="1" smtClean="0"/>
              <a:t>Founding</a:t>
            </a:r>
            <a:r>
              <a:rPr lang="nl-NL" b="1" dirty="0" smtClean="0"/>
              <a:t> </a:t>
            </a:r>
            <a:r>
              <a:rPr lang="nl-NL" b="1" dirty="0" err="1" smtClean="0"/>
              <a:t>fathers</a:t>
            </a:r>
            <a:r>
              <a:rPr lang="nl-NL" b="1" dirty="0" smtClean="0"/>
              <a:t>’</a:t>
            </a:r>
            <a:r>
              <a:rPr lang="nl-NL" dirty="0" smtClean="0"/>
              <a:t>:</a:t>
            </a:r>
            <a:endParaRPr lang="nl-NL" dirty="0"/>
          </a:p>
          <a:p>
            <a:r>
              <a:rPr lang="nl-NL" dirty="0" err="1" smtClean="0"/>
              <a:t>VisNed</a:t>
            </a:r>
            <a:endParaRPr lang="nl-NL" dirty="0"/>
          </a:p>
          <a:p>
            <a:r>
              <a:rPr lang="nl-NL" dirty="0" smtClean="0"/>
              <a:t>North Sea Foundation</a:t>
            </a:r>
            <a:endParaRPr lang="nl-NL" dirty="0"/>
          </a:p>
          <a:p>
            <a:r>
              <a:rPr lang="nl-NL" dirty="0" smtClean="0"/>
              <a:t>Rijkswaterstaat Zee &amp; Delta</a:t>
            </a:r>
            <a:endParaRPr lang="nl-NL" dirty="0"/>
          </a:p>
          <a:p>
            <a:r>
              <a:rPr lang="nl-NL" dirty="0" smtClean="0"/>
              <a:t>Wing / Wageningen </a:t>
            </a:r>
            <a:r>
              <a:rPr lang="nl-NL" dirty="0" err="1" smtClean="0"/>
              <a:t>Economic</a:t>
            </a:r>
            <a:r>
              <a:rPr lang="nl-NL" dirty="0" smtClean="0"/>
              <a:t> Research (LEI)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err="1" smtClean="0"/>
              <a:t>With</a:t>
            </a:r>
            <a:r>
              <a:rPr lang="nl-NL" b="1" dirty="0" smtClean="0"/>
              <a:t> (financial) support </a:t>
            </a:r>
            <a:r>
              <a:rPr lang="nl-NL" b="1" dirty="0" err="1" smtClean="0"/>
              <a:t>by</a:t>
            </a:r>
            <a:r>
              <a:rPr lang="nl-NL" b="1" dirty="0" smtClean="0"/>
              <a:t>:</a:t>
            </a:r>
            <a:endParaRPr lang="nl-NL" b="1" dirty="0"/>
          </a:p>
          <a:p>
            <a:r>
              <a:rPr lang="nl-NL" dirty="0" err="1" smtClean="0"/>
              <a:t>Commissioners</a:t>
            </a:r>
            <a:r>
              <a:rPr lang="nl-NL" dirty="0" smtClean="0"/>
              <a:t>: </a:t>
            </a:r>
            <a:r>
              <a:rPr lang="nl-NL" dirty="0" err="1" smtClean="0"/>
              <a:t>VisNed</a:t>
            </a:r>
            <a:r>
              <a:rPr lang="nl-NL" dirty="0"/>
              <a:t>, North Sea </a:t>
            </a:r>
            <a:r>
              <a:rPr lang="nl-NL" dirty="0" smtClean="0"/>
              <a:t>Foundation, </a:t>
            </a:r>
            <a:r>
              <a:rPr lang="nl-NL" dirty="0" err="1" smtClean="0"/>
              <a:t>Ministry</a:t>
            </a:r>
            <a:r>
              <a:rPr lang="nl-NL" dirty="0" smtClean="0"/>
              <a:t> of </a:t>
            </a:r>
            <a:r>
              <a:rPr lang="nl-NL" dirty="0" err="1" smtClean="0"/>
              <a:t>Infrastructure</a:t>
            </a:r>
            <a:r>
              <a:rPr lang="nl-NL" dirty="0" smtClean="0"/>
              <a:t> &amp; </a:t>
            </a:r>
            <a:r>
              <a:rPr lang="nl-NL" dirty="0" err="1" smtClean="0"/>
              <a:t>the</a:t>
            </a:r>
            <a:r>
              <a:rPr lang="nl-NL" dirty="0" smtClean="0"/>
              <a:t> Environment</a:t>
            </a:r>
          </a:p>
          <a:p>
            <a:r>
              <a:rPr lang="nl-NL" dirty="0" err="1" smtClean="0"/>
              <a:t>Materialproducers</a:t>
            </a:r>
            <a:r>
              <a:rPr lang="nl-NL" dirty="0" smtClean="0"/>
              <a:t>:</a:t>
            </a:r>
            <a:r>
              <a:rPr lang="en-US" sz="2400" dirty="0" smtClean="0"/>
              <a:t> </a:t>
            </a:r>
            <a:r>
              <a:rPr lang="en-US" dirty="0" err="1" smtClean="0"/>
              <a:t>Ymuiden</a:t>
            </a:r>
            <a:r>
              <a:rPr lang="en-US" dirty="0" smtClean="0"/>
              <a:t> Stores/</a:t>
            </a:r>
            <a:r>
              <a:rPr lang="en-US" dirty="0" err="1" smtClean="0"/>
              <a:t>Euronete</a:t>
            </a:r>
            <a:r>
              <a:rPr lang="en-US" dirty="0" smtClean="0"/>
              <a:t>, API-Institute, </a:t>
            </a:r>
            <a:r>
              <a:rPr lang="en-US" dirty="0"/>
              <a:t>Herikon, Modified </a:t>
            </a:r>
            <a:r>
              <a:rPr lang="en-US" dirty="0" smtClean="0"/>
              <a:t>Materials, </a:t>
            </a:r>
            <a:r>
              <a:rPr lang="en-US" dirty="0"/>
              <a:t>Peter Koning/PUM</a:t>
            </a:r>
            <a:endParaRPr lang="nl-NL" dirty="0"/>
          </a:p>
          <a:p>
            <a:r>
              <a:rPr lang="nl-NL" dirty="0"/>
              <a:t>Visserij-innovatiecentrum Zuidwest</a:t>
            </a:r>
          </a:p>
          <a:p>
            <a:r>
              <a:rPr lang="nl-NL" dirty="0" err="1" smtClean="0"/>
              <a:t>Fishermen</a:t>
            </a:r>
            <a:endParaRPr lang="nl-NL" dirty="0"/>
          </a:p>
          <a:p>
            <a:r>
              <a:rPr lang="nl-NL" dirty="0" err="1" smtClean="0"/>
              <a:t>Material</a:t>
            </a:r>
            <a:r>
              <a:rPr lang="nl-NL" dirty="0" smtClean="0"/>
              <a:t> experts</a:t>
            </a:r>
          </a:p>
          <a:p>
            <a:r>
              <a:rPr lang="nl-NL" dirty="0" smtClean="0"/>
              <a:t>Research </a:t>
            </a:r>
            <a:r>
              <a:rPr lang="nl-NL" dirty="0" err="1" smtClean="0"/>
              <a:t>Institutes</a:t>
            </a:r>
            <a:r>
              <a:rPr lang="nl-NL" dirty="0" smtClean="0"/>
              <a:t> (ILVO, IMARES, LEI)</a:t>
            </a:r>
            <a:endParaRPr lang="nl-NL" dirty="0"/>
          </a:p>
          <a:p>
            <a:r>
              <a:rPr lang="nl-NL" dirty="0" smtClean="0"/>
              <a:t>Stakeholders </a:t>
            </a:r>
            <a:r>
              <a:rPr lang="nl-NL" dirty="0" err="1" smtClean="0"/>
              <a:t>involved</a:t>
            </a:r>
            <a:r>
              <a:rPr lang="nl-NL" dirty="0" smtClean="0"/>
              <a:t> in </a:t>
            </a:r>
            <a:r>
              <a:rPr lang="nl-NL" dirty="0" err="1" smtClean="0"/>
              <a:t>litter</a:t>
            </a:r>
            <a:r>
              <a:rPr lang="nl-NL" dirty="0" smtClean="0"/>
              <a:t> management in </a:t>
            </a:r>
            <a:r>
              <a:rPr lang="nl-NL" dirty="0" err="1" smtClean="0"/>
              <a:t>fishing</a:t>
            </a:r>
            <a:r>
              <a:rPr lang="nl-NL" dirty="0" smtClean="0"/>
              <a:t> </a:t>
            </a:r>
            <a:r>
              <a:rPr lang="nl-NL" dirty="0" err="1" smtClean="0"/>
              <a:t>harbours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5122" name="Picture 2" descr="WageningenUR logo">
            <a:hlinkClick r:id="rId2" tooltip="Wageningen University &amp; Research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6720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3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837332"/>
            <a:ext cx="7097860" cy="10795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dollyrope</a:t>
            </a:r>
            <a:r>
              <a:rPr lang="en-US" dirty="0"/>
              <a:t> </a:t>
            </a:r>
            <a:r>
              <a:rPr lang="en-US" dirty="0" smtClean="0"/>
              <a:t>and how is it being used?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310586"/>
              </p:ext>
            </p:extLst>
          </p:nvPr>
        </p:nvGraphicFramePr>
        <p:xfrm>
          <a:off x="2092796" y="1556792"/>
          <a:ext cx="6007596" cy="4461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hoto Editor Photo" r:id="rId3" imgW="7362825" imgH="5457825" progId="MSPhotoEd.3">
                  <p:embed/>
                </p:oleObj>
              </mc:Choice>
              <mc:Fallback>
                <p:oleObj name="Photo Editor Photo" r:id="rId3" imgW="7362825" imgH="545782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796" y="1556792"/>
                        <a:ext cx="6007596" cy="4461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al 6"/>
          <p:cNvSpPr/>
          <p:nvPr/>
        </p:nvSpPr>
        <p:spPr>
          <a:xfrm>
            <a:off x="5888682" y="5013176"/>
            <a:ext cx="1332148" cy="603680"/>
          </a:xfrm>
          <a:prstGeom prst="ellipse">
            <a:avLst/>
          </a:prstGeom>
          <a:noFill/>
          <a:ln w="857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66" t="26730"/>
          <a:stretch/>
        </p:blipFill>
        <p:spPr>
          <a:xfrm>
            <a:off x="5528642" y="2780928"/>
            <a:ext cx="1656184" cy="1560178"/>
          </a:xfrm>
          <a:prstGeom prst="rect">
            <a:avLst/>
          </a:prstGeom>
        </p:spPr>
      </p:pic>
      <p:cxnSp>
        <p:nvCxnSpPr>
          <p:cNvPr id="8" name="Rechte verbindingslijn met pijl 7"/>
          <p:cNvCxnSpPr>
            <a:stCxn id="7" idx="0"/>
          </p:cNvCxnSpPr>
          <p:nvPr/>
        </p:nvCxnSpPr>
        <p:spPr>
          <a:xfrm flipV="1">
            <a:off x="6554756" y="4221088"/>
            <a:ext cx="0" cy="792088"/>
          </a:xfrm>
          <a:prstGeom prst="straightConnector1">
            <a:avLst/>
          </a:prstGeom>
          <a:ln w="889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6" name="Picture 62" descr="http://visserijnieuws.punt.nl/_contentimages/2014-09-22-09-00-16.OD%206%20schakelt%20over%20op%20puls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3" t="254" r="30157" b="14977"/>
          <a:stretch/>
        </p:blipFill>
        <p:spPr bwMode="auto">
          <a:xfrm>
            <a:off x="3511419" y="2763751"/>
            <a:ext cx="1585175" cy="160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al 6"/>
          <p:cNvSpPr/>
          <p:nvPr/>
        </p:nvSpPr>
        <p:spPr>
          <a:xfrm>
            <a:off x="4211960" y="5110992"/>
            <a:ext cx="1223137" cy="452440"/>
          </a:xfrm>
          <a:prstGeom prst="ellipse">
            <a:avLst/>
          </a:prstGeom>
          <a:noFill/>
          <a:ln w="857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7"/>
          <p:cNvCxnSpPr>
            <a:stCxn id="10" idx="0"/>
          </p:cNvCxnSpPr>
          <p:nvPr/>
        </p:nvCxnSpPr>
        <p:spPr>
          <a:xfrm flipH="1" flipV="1">
            <a:off x="4268751" y="4400518"/>
            <a:ext cx="554778" cy="710474"/>
          </a:xfrm>
          <a:prstGeom prst="straightConnector1">
            <a:avLst/>
          </a:prstGeom>
          <a:ln w="889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4" name="Picture 40" descr="WageningenUR logo">
            <a:hlinkClick r:id="rId9" tooltip="Wageningen University &amp; Research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6632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3"/>
          <p:cNvSpPr/>
          <p:nvPr/>
        </p:nvSpPr>
        <p:spPr>
          <a:xfrm>
            <a:off x="1654089" y="972291"/>
            <a:ext cx="6518311" cy="2525945"/>
          </a:xfrm>
          <a:prstGeom prst="rect">
            <a:avLst/>
          </a:prstGeom>
          <a:solidFill>
            <a:schemeClr val="bg1"/>
          </a:solidFill>
          <a:ln>
            <a:solidFill>
              <a:srgbClr val="EF7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3"/>
          <p:cNvSpPr/>
          <p:nvPr/>
        </p:nvSpPr>
        <p:spPr>
          <a:xfrm>
            <a:off x="539552" y="3581741"/>
            <a:ext cx="8485133" cy="2724860"/>
          </a:xfrm>
          <a:prstGeom prst="rect">
            <a:avLst/>
          </a:prstGeom>
          <a:solidFill>
            <a:schemeClr val="bg1"/>
          </a:solidFill>
          <a:ln>
            <a:solidFill>
              <a:srgbClr val="EF7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628" y="404664"/>
            <a:ext cx="7200900" cy="1079500"/>
          </a:xfrm>
        </p:spPr>
        <p:txBody>
          <a:bodyPr/>
          <a:lstStyle/>
          <a:p>
            <a:pPr eaLnBrk="1" hangingPunct="1"/>
            <a:r>
              <a:rPr lang="nl-NL" dirty="0" err="1" smtClean="0"/>
              <a:t>Where</a:t>
            </a:r>
            <a:r>
              <a:rPr lang="nl-NL" dirty="0" smtClean="0"/>
              <a:t> does </a:t>
            </a:r>
            <a:r>
              <a:rPr lang="nl-NL" dirty="0" err="1" smtClean="0"/>
              <a:t>it</a:t>
            </a:r>
            <a:r>
              <a:rPr lang="nl-NL" dirty="0" smtClean="0"/>
              <a:t> end up?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81" y="1032592"/>
            <a:ext cx="3195211" cy="23964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11560" y="3573016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On board </a:t>
            </a:r>
            <a:r>
              <a:rPr lang="nl-NL" b="1" dirty="0" err="1" smtClean="0"/>
              <a:t>fishing</a:t>
            </a:r>
            <a:r>
              <a:rPr lang="nl-NL" b="1" dirty="0" smtClean="0"/>
              <a:t> </a:t>
            </a:r>
            <a:r>
              <a:rPr lang="nl-NL" b="1" dirty="0" err="1" smtClean="0"/>
              <a:t>vessels</a:t>
            </a:r>
            <a:r>
              <a:rPr lang="nl-NL" b="1" dirty="0" smtClean="0"/>
              <a:t>, in </a:t>
            </a:r>
            <a:r>
              <a:rPr lang="nl-NL" b="1" dirty="0" err="1" smtClean="0"/>
              <a:t>netting</a:t>
            </a:r>
            <a:r>
              <a:rPr lang="nl-NL" b="1" dirty="0" smtClean="0"/>
              <a:t> </a:t>
            </a:r>
            <a:r>
              <a:rPr lang="nl-NL" b="1" dirty="0" err="1" smtClean="0"/>
              <a:t>and</a:t>
            </a:r>
            <a:r>
              <a:rPr lang="nl-NL" b="1" dirty="0" smtClean="0"/>
              <a:t> engines </a:t>
            </a:r>
            <a:endParaRPr lang="nl-NL" b="1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5" t="981" r="17165" b="11965"/>
          <a:stretch/>
        </p:blipFill>
        <p:spPr>
          <a:xfrm>
            <a:off x="5266446" y="4042162"/>
            <a:ext cx="1520546" cy="21918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1" r="20252" b="-3003"/>
          <a:stretch/>
        </p:blipFill>
        <p:spPr>
          <a:xfrm>
            <a:off x="6876256" y="4042161"/>
            <a:ext cx="2148429" cy="2264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1" t="31530" r="37369" b="47092"/>
          <a:stretch/>
        </p:blipFill>
        <p:spPr bwMode="auto">
          <a:xfrm>
            <a:off x="613345" y="4004092"/>
            <a:ext cx="4534719" cy="222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8"/>
          <p:cNvSpPr/>
          <p:nvPr/>
        </p:nvSpPr>
        <p:spPr>
          <a:xfrm>
            <a:off x="1763689" y="996418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On </a:t>
            </a:r>
            <a:r>
              <a:rPr lang="nl-NL" b="1" dirty="0" err="1" smtClean="0"/>
              <a:t>the</a:t>
            </a:r>
            <a:r>
              <a:rPr lang="nl-NL" b="1" dirty="0" smtClean="0"/>
              <a:t> </a:t>
            </a:r>
            <a:r>
              <a:rPr lang="nl-NL" b="1" dirty="0" err="1" smtClean="0"/>
              <a:t>beach</a:t>
            </a:r>
            <a:r>
              <a:rPr lang="nl-NL" b="1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+/- </a:t>
            </a:r>
            <a:r>
              <a:rPr lang="nl-NL" dirty="0"/>
              <a:t>100 </a:t>
            </a:r>
            <a:r>
              <a:rPr lang="nl-NL" dirty="0" err="1" smtClean="0"/>
              <a:t>pcs</a:t>
            </a:r>
            <a:r>
              <a:rPr lang="nl-NL" dirty="0" smtClean="0"/>
              <a:t>/100m </a:t>
            </a:r>
            <a:r>
              <a:rPr lang="nl-NL" dirty="0" err="1" smtClean="0"/>
              <a:t>beach</a:t>
            </a:r>
            <a:r>
              <a:rPr lang="nl-NL" dirty="0" smtClean="0"/>
              <a:t> (top </a:t>
            </a:r>
            <a:r>
              <a:rPr lang="nl-NL" dirty="0"/>
              <a:t>3 </a:t>
            </a:r>
            <a:r>
              <a:rPr lang="nl-NL" dirty="0" smtClean="0"/>
              <a:t>item </a:t>
            </a:r>
            <a:r>
              <a:rPr lang="nl-NL" dirty="0" err="1" smtClean="0"/>
              <a:t>beach</a:t>
            </a:r>
            <a:r>
              <a:rPr lang="nl-NL" dirty="0" smtClean="0"/>
              <a:t> </a:t>
            </a:r>
            <a:r>
              <a:rPr lang="nl-NL" dirty="0" err="1" smtClean="0"/>
              <a:t>litter</a:t>
            </a:r>
            <a:r>
              <a:rPr lang="nl-NL" dirty="0" smtClean="0"/>
              <a:t> monitoring)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6386" name="Picture 2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5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678" y="764704"/>
            <a:ext cx="6082304" cy="1084191"/>
          </a:xfrm>
        </p:spPr>
        <p:txBody>
          <a:bodyPr/>
          <a:lstStyle/>
          <a:p>
            <a:r>
              <a:rPr lang="en-US" dirty="0" smtClean="0"/>
              <a:t>Sources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558" y="1788294"/>
            <a:ext cx="8100442" cy="431958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Reasons why </a:t>
            </a:r>
            <a:r>
              <a:rPr lang="en-US" dirty="0" err="1" smtClean="0"/>
              <a:t>dollyrope</a:t>
            </a:r>
            <a:r>
              <a:rPr lang="en-US" dirty="0" smtClean="0"/>
              <a:t> ends up in sea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Abrasion (contact with </a:t>
            </a:r>
            <a:r>
              <a:rPr lang="en-US" dirty="0" err="1" smtClean="0"/>
              <a:t>seabottom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Behavior of the crew 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Dollyropefree</a:t>
            </a:r>
            <a:r>
              <a:rPr lang="en-US" dirty="0" smtClean="0"/>
              <a:t>: three source-based directions: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Developing alternative materials &amp; net-protection methods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Alternative net design 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Awareness &amp; litter management on board and fishing-</a:t>
            </a:r>
            <a:r>
              <a:rPr lang="en-US" dirty="0" err="1" smtClean="0"/>
              <a:t>harbours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 descr="C:\Users\strie007\Desktop\8dfbae1c-a535-4f95-a1c3-371c3821ce91_logo_WUR_RGB_inter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2152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354" y="116632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1"/>
          <p:cNvSpPr/>
          <p:nvPr/>
        </p:nvSpPr>
        <p:spPr>
          <a:xfrm>
            <a:off x="179512" y="1472354"/>
            <a:ext cx="1332148" cy="1668614"/>
          </a:xfrm>
          <a:prstGeom prst="rect">
            <a:avLst/>
          </a:prstGeom>
          <a:solidFill>
            <a:schemeClr val="bg1"/>
          </a:solidFill>
          <a:ln>
            <a:solidFill>
              <a:srgbClr val="EF7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124331"/>
            <a:ext cx="6048672" cy="12859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l-NL" sz="3100" dirty="0" err="1" smtClean="0"/>
              <a:t>Process</a:t>
            </a:r>
            <a:r>
              <a:rPr lang="nl-NL" sz="3100" dirty="0" smtClean="0"/>
              <a:t> </a:t>
            </a:r>
            <a:r>
              <a:rPr lang="nl-NL" sz="3100" dirty="0" err="1" smtClean="0"/>
              <a:t>coordination</a:t>
            </a:r>
            <a:r>
              <a:rPr lang="nl-NL" sz="3100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Online    &amp;     </a:t>
            </a:r>
            <a:r>
              <a:rPr lang="nl-NL" dirty="0" smtClean="0">
                <a:solidFill>
                  <a:srgbClr val="F5750B"/>
                </a:solidFill>
              </a:rPr>
              <a:t>Offline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6345" t="47141" r="78249" b="17399"/>
          <a:stretch/>
        </p:blipFill>
        <p:spPr>
          <a:xfrm>
            <a:off x="251520" y="1501449"/>
            <a:ext cx="1211258" cy="1567511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12"/>
          <a:stretch/>
        </p:blipFill>
        <p:spPr bwMode="auto">
          <a:xfrm>
            <a:off x="4139952" y="4293096"/>
            <a:ext cx="2208145" cy="181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7" t="18385" r="21913" b="7898"/>
          <a:stretch/>
        </p:blipFill>
        <p:spPr bwMode="auto">
          <a:xfrm rot="5400000">
            <a:off x="6705079" y="1851984"/>
            <a:ext cx="2699372" cy="196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6" r="14265"/>
          <a:stretch/>
        </p:blipFill>
        <p:spPr bwMode="auto">
          <a:xfrm>
            <a:off x="4139952" y="1484784"/>
            <a:ext cx="2880320" cy="269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 bwMode="auto">
          <a:xfrm>
            <a:off x="6405449" y="4286060"/>
            <a:ext cx="2631047" cy="183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2"/>
          <a:srcRect r="48666"/>
          <a:stretch/>
        </p:blipFill>
        <p:spPr>
          <a:xfrm>
            <a:off x="179513" y="3219890"/>
            <a:ext cx="2844315" cy="2996896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07504" y="1410263"/>
            <a:ext cx="3024336" cy="4899057"/>
          </a:xfrm>
          <a:prstGeom prst="rect">
            <a:avLst/>
          </a:prstGeom>
          <a:noFill/>
          <a:ln>
            <a:solidFill>
              <a:srgbClr val="C40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995936" y="1410263"/>
            <a:ext cx="5093368" cy="4899057"/>
          </a:xfrm>
          <a:prstGeom prst="rect">
            <a:avLst/>
          </a:prstGeom>
          <a:noFill/>
          <a:ln>
            <a:solidFill>
              <a:srgbClr val="EF7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LINKS en -RECHTS 12"/>
          <p:cNvSpPr/>
          <p:nvPr/>
        </p:nvSpPr>
        <p:spPr>
          <a:xfrm>
            <a:off x="2627784" y="3212976"/>
            <a:ext cx="1800200" cy="1152128"/>
          </a:xfrm>
          <a:prstGeom prst="leftRightArrow">
            <a:avLst/>
          </a:prstGeom>
          <a:solidFill>
            <a:srgbClr val="FFC000"/>
          </a:solidFill>
          <a:ln>
            <a:solidFill>
              <a:srgbClr val="EF7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1"/>
          <p:cNvSpPr/>
          <p:nvPr/>
        </p:nvSpPr>
        <p:spPr>
          <a:xfrm>
            <a:off x="1583668" y="1472354"/>
            <a:ext cx="1440160" cy="1668614"/>
          </a:xfrm>
          <a:prstGeom prst="rect">
            <a:avLst/>
          </a:prstGeom>
          <a:solidFill>
            <a:schemeClr val="bg1"/>
          </a:solidFill>
          <a:ln>
            <a:solidFill>
              <a:srgbClr val="EF7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13"/>
          <a:srcRect l="15132" t="50984" r="65497" b="16531"/>
          <a:stretch/>
        </p:blipFill>
        <p:spPr>
          <a:xfrm>
            <a:off x="1635165" y="1501450"/>
            <a:ext cx="1280651" cy="1207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27876"/>
            <a:ext cx="1037917" cy="359594"/>
          </a:xfrm>
          <a:prstGeom prst="rect">
            <a:avLst/>
          </a:prstGeom>
        </p:spPr>
      </p:pic>
      <p:pic>
        <p:nvPicPr>
          <p:cNvPr id="17410" name="Picture 2" descr="http://www.openness-project.eu/sites/default/files/WING-logo.bm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04" y="166978"/>
            <a:ext cx="1447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5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0508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ngepast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softEdge rad="0"/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1511.potx" id="{34F3A375-A3C3-4408-B1CB-4E866C54A9E9}" vid="{6505A920-C846-4A4D-8E2A-74BD36AA6712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793</Words>
  <Application>Microsoft Macintosh PowerPoint</Application>
  <PresentationFormat>Bildschirmpräsentation (4:3)</PresentationFormat>
  <Paragraphs>156</Paragraphs>
  <Slides>22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powerpoint_0508</vt:lpstr>
      <vt:lpstr>Photo Editor Photo</vt:lpstr>
      <vt:lpstr>Towards a ‘Dollyrope free’ North Sea</vt:lpstr>
      <vt:lpstr>Contents</vt:lpstr>
      <vt:lpstr>Dollyropefree/VisPluisVrij</vt:lpstr>
      <vt:lpstr>DollyropeFree in context</vt:lpstr>
      <vt:lpstr>A joint investment</vt:lpstr>
      <vt:lpstr>What is dollyrope and how is it being used?</vt:lpstr>
      <vt:lpstr>Where does it end up?</vt:lpstr>
      <vt:lpstr>Sources and solutions</vt:lpstr>
      <vt:lpstr>Process coordination  Online    &amp;     Offline</vt:lpstr>
      <vt:lpstr>Direction one: alternative materials</vt:lpstr>
      <vt:lpstr>Producing new materials</vt:lpstr>
      <vt:lpstr>Testing the new materials</vt:lpstr>
      <vt:lpstr>Testing the materials (1)</vt:lpstr>
      <vt:lpstr>Scoring of the alternatives</vt:lpstr>
      <vt:lpstr>The ‘best’ alternative materials so far</vt:lpstr>
      <vt:lpstr>Testing at sea april-august 2016</vt:lpstr>
      <vt:lpstr>Large scale testing oct-dec 2016</vt:lpstr>
      <vt:lpstr>2. Behaviour &amp; litter management</vt:lpstr>
      <vt:lpstr>Regional cooperation</vt:lpstr>
      <vt:lpstr>Knowledge exchange</vt:lpstr>
      <vt:lpstr>Regional Cooperation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Secretariaat</dc:creator>
  <cp:lastModifiedBy>Annemarie Lübcke</cp:lastModifiedBy>
  <cp:revision>49</cp:revision>
  <dcterms:created xsi:type="dcterms:W3CDTF">2016-04-19T09:51:52Z</dcterms:created>
  <dcterms:modified xsi:type="dcterms:W3CDTF">2016-10-01T10:57:37Z</dcterms:modified>
</cp:coreProperties>
</file>